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notesSlides/notesSlide14.xml" ContentType="application/vnd.openxmlformats-officedocument.presentationml.notesSlide+xml"/>
  <Override PartName="/ppt/slides/slide22.xml" ContentType="application/vnd.openxmlformats-officedocument.presentationml.slide+xml"/>
  <Override PartName="/ppt/theme/theme2.xml" ContentType="application/vnd.openxmlformats-officedocument.theme+xml"/>
  <Override PartName="/ppt/notesSlides/notesSlide11.xml" ContentType="application/vnd.openxmlformats-officedocument.presentationml.notesSlide+xml"/>
  <Override PartName="/ppt/slides/slide2.xml" ContentType="application/vnd.openxmlformats-officedocument.presentationml.slide+xml"/>
  <Override PartName="/docProps/app.xml" ContentType="application/vnd.openxmlformats-officedocument.extended-properties+xml"/>
  <Override PartName="/ppt/notesSlides/notesSlide9.xml" ContentType="application/vnd.openxmlformats-officedocument.presentationml.notesSlide+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notesSlides/notesSlide15.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ppt/slides/slide13.xml" ContentType="application/vnd.openxmlformats-officedocument.presentationml.slide+xml"/>
  <Override PartName="/ppt/slides/slide14.xml" ContentType="application/vnd.openxmlformats-officedocument.presentationml.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Lst>
  <p:notesMasterIdLst>
    <p:notesMasterId r:id="rId27"/>
  </p:notesMasterIdLst>
  <p:sldIdLst>
    <p:sldId id="256" r:id="rId2"/>
    <p:sldId id="278" r:id="rId3"/>
    <p:sldId id="257" r:id="rId4"/>
    <p:sldId id="258" r:id="rId5"/>
    <p:sldId id="259" r:id="rId6"/>
    <p:sldId id="260" r:id="rId7"/>
    <p:sldId id="268" r:id="rId8"/>
    <p:sldId id="279" r:id="rId9"/>
    <p:sldId id="262" r:id="rId10"/>
    <p:sldId id="269" r:id="rId11"/>
    <p:sldId id="271" r:id="rId12"/>
    <p:sldId id="264" r:id="rId13"/>
    <p:sldId id="265" r:id="rId14"/>
    <p:sldId id="281" r:id="rId15"/>
    <p:sldId id="282" r:id="rId16"/>
    <p:sldId id="283" r:id="rId17"/>
    <p:sldId id="284" r:id="rId18"/>
    <p:sldId id="286" r:id="rId19"/>
    <p:sldId id="288" r:id="rId20"/>
    <p:sldId id="275" r:id="rId21"/>
    <p:sldId id="276" r:id="rId22"/>
    <p:sldId id="287" r:id="rId23"/>
    <p:sldId id="277" r:id="rId24"/>
    <p:sldId id="289" r:id="rId25"/>
    <p:sldId id="274" r:id="rId26"/>
  </p:sldIdLst>
  <p:sldSz cx="10160000" cy="7620000"/>
  <p:notesSz cx="6858000" cy="9144000"/>
  <p:defaultTextStyle>
    <a:defPPr>
      <a:defRPr lang="en-US"/>
    </a:defPPr>
    <a:lvl1pPr algn="l" rtl="0" fontAlgn="base">
      <a:spcBef>
        <a:spcPct val="0"/>
      </a:spcBef>
      <a:spcAft>
        <a:spcPct val="0"/>
      </a:spcAft>
      <a:defRPr sz="2400" kern="1200">
        <a:solidFill>
          <a:schemeClr val="tx1"/>
        </a:solidFill>
        <a:latin typeface="Times New Roman" pitchFamily="-123" charset="0"/>
        <a:ea typeface="ＭＳ Ｐゴシック" pitchFamily="-123" charset="-128"/>
        <a:cs typeface="ＭＳ Ｐゴシック" pitchFamily="-123" charset="-128"/>
      </a:defRPr>
    </a:lvl1pPr>
    <a:lvl2pPr marL="457200" algn="l" rtl="0" fontAlgn="base">
      <a:spcBef>
        <a:spcPct val="0"/>
      </a:spcBef>
      <a:spcAft>
        <a:spcPct val="0"/>
      </a:spcAft>
      <a:defRPr sz="2400" kern="1200">
        <a:solidFill>
          <a:schemeClr val="tx1"/>
        </a:solidFill>
        <a:latin typeface="Times New Roman" pitchFamily="-123" charset="0"/>
        <a:ea typeface="ＭＳ Ｐゴシック" pitchFamily="-123" charset="-128"/>
        <a:cs typeface="ＭＳ Ｐゴシック" pitchFamily="-123" charset="-128"/>
      </a:defRPr>
    </a:lvl2pPr>
    <a:lvl3pPr marL="914400" algn="l" rtl="0" fontAlgn="base">
      <a:spcBef>
        <a:spcPct val="0"/>
      </a:spcBef>
      <a:spcAft>
        <a:spcPct val="0"/>
      </a:spcAft>
      <a:defRPr sz="2400" kern="1200">
        <a:solidFill>
          <a:schemeClr val="tx1"/>
        </a:solidFill>
        <a:latin typeface="Times New Roman" pitchFamily="-123" charset="0"/>
        <a:ea typeface="ＭＳ Ｐゴシック" pitchFamily="-123" charset="-128"/>
        <a:cs typeface="ＭＳ Ｐゴシック" pitchFamily="-123" charset="-128"/>
      </a:defRPr>
    </a:lvl3pPr>
    <a:lvl4pPr marL="1371600" algn="l" rtl="0" fontAlgn="base">
      <a:spcBef>
        <a:spcPct val="0"/>
      </a:spcBef>
      <a:spcAft>
        <a:spcPct val="0"/>
      </a:spcAft>
      <a:defRPr sz="2400" kern="1200">
        <a:solidFill>
          <a:schemeClr val="tx1"/>
        </a:solidFill>
        <a:latin typeface="Times New Roman" pitchFamily="-123" charset="0"/>
        <a:ea typeface="ＭＳ Ｐゴシック" pitchFamily="-123" charset="-128"/>
        <a:cs typeface="ＭＳ Ｐゴシック" pitchFamily="-123" charset="-128"/>
      </a:defRPr>
    </a:lvl4pPr>
    <a:lvl5pPr marL="1828800" algn="l" rtl="0" fontAlgn="base">
      <a:spcBef>
        <a:spcPct val="0"/>
      </a:spcBef>
      <a:spcAft>
        <a:spcPct val="0"/>
      </a:spcAft>
      <a:defRPr sz="2400" kern="1200">
        <a:solidFill>
          <a:schemeClr val="tx1"/>
        </a:solidFill>
        <a:latin typeface="Times New Roman"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Times New Roman"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Times New Roman"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Times New Roman"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Times New Roman" pitchFamily="-123" charset="0"/>
        <a:ea typeface="ＭＳ Ｐゴシック" pitchFamily="-123" charset="-128"/>
        <a:cs typeface="ＭＳ Ｐゴシック" pitchFamily="-123" charset="-128"/>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horzBarState="maximized">
    <p:restoredLeft sz="11102" autoAdjust="0"/>
    <p:restoredTop sz="85378" autoAdjust="0"/>
  </p:normalViewPr>
  <p:slideViewPr>
    <p:cSldViewPr>
      <p:cViewPr>
        <p:scale>
          <a:sx n="70" d="100"/>
          <a:sy n="70" d="100"/>
        </p:scale>
        <p:origin x="-1432" y="-9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1" Type="http://schemas.openxmlformats.org/officeDocument/2006/relationships/theme" Target="theme/theme1.xml"/><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notesMaster" Target="notesMasters/notesMaster1.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printerSettings" Target="printerSettings/printerSettings1.bin"/><Relationship Id="rId26" Type="http://schemas.openxmlformats.org/officeDocument/2006/relationships/slide" Target="slides/slide25.xml"/><Relationship Id="rId30" Type="http://schemas.openxmlformats.org/officeDocument/2006/relationships/viewProps" Target="viewProps.xml"/><Relationship Id="rId11" Type="http://schemas.openxmlformats.org/officeDocument/2006/relationships/slide" Target="slides/slide10.xml"/><Relationship Id="rId29" Type="http://schemas.openxmlformats.org/officeDocument/2006/relationships/presProps" Target="presProps.xml"/><Relationship Id="rId6" Type="http://schemas.openxmlformats.org/officeDocument/2006/relationships/slide" Target="slides/slide5.xml"/><Relationship Id="rId16" Type="http://schemas.openxmlformats.org/officeDocument/2006/relationships/slide" Target="slides/slide15.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200">
                <a:latin typeface="Times New Roman" pitchFamily="18" charset="0"/>
                <a:ea typeface="+mn-ea"/>
                <a:cs typeface="+mn-cs"/>
              </a:defRPr>
            </a:lvl1pPr>
          </a:lstStyle>
          <a:p>
            <a:pPr>
              <a:defRPr/>
            </a:pPr>
            <a:endParaRPr lang="en-US"/>
          </a:p>
        </p:txBody>
      </p:sp>
      <p:sp>
        <p:nvSpPr>
          <p:cNvPr id="4099" name="Rectangle 3"/>
          <p:cNvSpPr>
            <a:spLocks noGrp="1" noChangeArrowheads="1"/>
          </p:cNvSpPr>
          <p:nvPr>
            <p:ph type="dt" idx="1"/>
          </p:nvPr>
        </p:nvSpPr>
        <p:spPr bwMode="auto">
          <a:xfrm>
            <a:off x="388620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4400" y="4343400"/>
            <a:ext cx="5029200" cy="41148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defRPr sz="1200">
                <a:latin typeface="Times New Roman" pitchFamily="18" charset="0"/>
                <a:ea typeface="+mn-ea"/>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6200" y="868680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a:defRPr sz="1200">
                <a:latin typeface="Times New Roman" pitchFamily="18" charset="0"/>
                <a:ea typeface="+mn-ea"/>
                <a:cs typeface="+mn-cs"/>
              </a:defRPr>
            </a:lvl1pPr>
          </a:lstStyle>
          <a:p>
            <a:pPr>
              <a:defRPr/>
            </a:pPr>
            <a:fld id="{29367B2B-F70E-44F3-8738-D9F6767ADBB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pitchFamily="-123" charset="-128"/>
        <a:cs typeface="ＭＳ Ｐゴシック" pitchFamily="-123" charset="-128"/>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pitchFamily="-123"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pitchFamily="-123"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pitchFamily="-123"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pitchFamily="-123"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3" Type="http://schemas.openxmlformats.org/officeDocument/2006/relationships/hyperlink" Target="http://www.ted.com/talks/dan_meyer_math_curriculum_makeover.html" TargetMode="Externa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3" Type="http://schemas.openxmlformats.org/officeDocument/2006/relationships/hyperlink" Target="http://www.ted.com/talks/dan_meyer_math_curriculum_makeover.html" TargetMode="Externa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3" Type="http://schemas.openxmlformats.org/officeDocument/2006/relationships/hyperlink" Target="http://www.ted.com/talks/dan_meyer_math_curriculum_makeover.html" TargetMode="Externa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3" Type="http://schemas.openxmlformats.org/officeDocument/2006/relationships/hyperlink" Target="http://www.ted.com/talks/dan_meyer_math_curriculum_makeover.html" TargetMode="Externa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3" Type="http://schemas.openxmlformats.org/officeDocument/2006/relationships/hyperlink" Target="http://www.ted.com/talks/dan_meyer_math_curriculum_makeover.html" TargetMode="Externa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3" Type="http://schemas.openxmlformats.org/officeDocument/2006/relationships/hyperlink" Target="http://www.ted.com/talks/dan_meyer_math_curriculum_makeover.html" TargetMode="Externa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4" Type="http://schemas.openxmlformats.org/officeDocument/2006/relationships/hyperlink" Target="http://twitter.com/brittgow" TargetMode="External"/><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twitter.com/millerblair"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3" Type="http://schemas.openxmlformats.org/officeDocument/2006/relationships/hyperlink" Target="http://www.ted.com/talks/dan_meyer_math_curriculum_makeover.html" TargetMode="Externa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ln>
            <a:miter lim="800000"/>
            <a:headEnd/>
            <a:tailEnd/>
          </a:ln>
        </p:spPr>
        <p:txBody>
          <a:bodyPr/>
          <a:lstStyle/>
          <a:p>
            <a:fld id="{8D82426D-86C2-437F-9F1A-15952BE08953}" type="slidenum">
              <a:rPr lang="en-US">
                <a:latin typeface="Times New Roman" pitchFamily="-123" charset="0"/>
                <a:ea typeface="ＭＳ Ｐゴシック" pitchFamily="-123" charset="-128"/>
                <a:cs typeface="ＭＳ Ｐゴシック" pitchFamily="-123" charset="-128"/>
              </a:rPr>
              <a:pPr/>
              <a:t>1</a:t>
            </a:fld>
            <a:endParaRPr lang="en-US">
              <a:latin typeface="Times New Roman" pitchFamily="-123" charset="0"/>
              <a:ea typeface="ＭＳ Ｐゴシック" pitchFamily="-123" charset="-128"/>
              <a:cs typeface="ＭＳ Ｐゴシック" pitchFamily="-123" charset="-128"/>
            </a:endParaRPr>
          </a:p>
        </p:txBody>
      </p:sp>
      <p:sp>
        <p:nvSpPr>
          <p:cNvPr id="15362" name="Rectangle 1"/>
          <p:cNvSpPr>
            <a:spLocks noGrp="1" noRot="1" noChangeAspect="1" noChangeArrowheads="1"/>
          </p:cNvSpPr>
          <p:nvPr>
            <p:ph type="sldImg"/>
          </p:nvPr>
        </p:nvSpPr>
        <p:spPr>
          <a:ln/>
        </p:spPr>
      </p:sp>
      <p:sp>
        <p:nvSpPr>
          <p:cNvPr id="15363"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a:solidFill>
                  <a:srgbClr val="FFFFFF"/>
                </a:solidFill>
                <a:latin typeface="Times" pitchFamily="-123" charset="0"/>
              </a:rPr>
              <a:t>Hi, my name is David Wees. When I graduated from UBC there were almost no full-time jobs available, so I started my career in Brooklyn, NY in an inner city school. After three years I moved on to London, England, where I had my first experience of the private school system, and then Bangkok, Thailand, where I had my first experience of Asia. I now teach at Stratford Hall which is a small private school on Commercial Drive. </a:t>
            </a: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I want to talk today about the use of multimedia in the mathematics classroom.</a:t>
            </a:r>
            <a:r>
              <a:rPr lang="en-US">
                <a:latin typeface="Times New Roman" pitchFamily="-123" charset="0"/>
              </a:rPr>
              <a:t>  </a:t>
            </a:r>
            <a:r>
              <a:rPr lang="en-US" sz="1600">
                <a:solidFill>
                  <a:srgbClr val="FFFFFF"/>
                </a:solidFill>
                <a:latin typeface="Times" pitchFamily="-123" charset="0"/>
              </a:rPr>
              <a:t>After 8 years using various forms of multimedia in my own classroom I've come to the conclusion that every math teacher should be using multimedia in some form. </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Here's my reasoning.</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ln>
            <a:miter lim="800000"/>
            <a:headEnd/>
            <a:tailEnd/>
          </a:ln>
        </p:spPr>
        <p:txBody>
          <a:bodyPr/>
          <a:lstStyle/>
          <a:p>
            <a:fld id="{AA7C14F5-857C-4E22-B720-9B89CDA1A47E}" type="slidenum">
              <a:rPr lang="en-US">
                <a:latin typeface="Times New Roman" pitchFamily="-123" charset="0"/>
                <a:ea typeface="ＭＳ Ｐゴシック" pitchFamily="-123" charset="-128"/>
                <a:cs typeface="ＭＳ Ｐゴシック" pitchFamily="-123" charset="-128"/>
              </a:rPr>
              <a:pPr/>
              <a:t>14</a:t>
            </a:fld>
            <a:endParaRPr lang="en-US">
              <a:latin typeface="Times New Roman" pitchFamily="-123" charset="0"/>
              <a:ea typeface="ＭＳ Ｐゴシック" pitchFamily="-123" charset="-128"/>
              <a:cs typeface="ＭＳ Ｐゴシック" pitchFamily="-123" charset="-128"/>
            </a:endParaRPr>
          </a:p>
        </p:txBody>
      </p:sp>
      <p:sp>
        <p:nvSpPr>
          <p:cNvPr id="37890" name="Rectangle 1"/>
          <p:cNvSpPr>
            <a:spLocks noGrp="1" noRot="1" noChangeAspect="1" noChangeArrowheads="1"/>
          </p:cNvSpPr>
          <p:nvPr>
            <p:ph type="sldImg"/>
          </p:nvPr>
        </p:nvSpPr>
        <p:spPr>
          <a:ln/>
        </p:spPr>
      </p:sp>
      <p:sp>
        <p:nvSpPr>
          <p:cNvPr id="37891"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a:solidFill>
                  <a:srgbClr val="FFFFFF"/>
                </a:solidFill>
                <a:latin typeface="Times" pitchFamily="-123" charset="0"/>
              </a:rPr>
              <a:t>Dan Meyer, in his now famous TED talk, available here:</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u="sng">
                <a:solidFill>
                  <a:srgbClr val="99DDFF"/>
                </a:solidFill>
                <a:latin typeface="Times" pitchFamily="-123" charset="0"/>
                <a:hlinkClick r:id="rId3"/>
              </a:rPr>
              <a:t>http://www.ted.com/talks/dan_meyer_math_curriculum_makeover.html</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Describes the need for students to formulate their own problems. He uses multimedia in his class to help show students real problems and give them the chance to try and formulate the problem themselves.</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endParaRPr lang="en-US" sz="1600">
              <a:solidFill>
                <a:srgbClr val="FFFFFF"/>
              </a:solidFill>
              <a:latin typeface="Times" pitchFamily="-123"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ln>
            <a:miter lim="800000"/>
            <a:headEnd/>
            <a:tailEnd/>
          </a:ln>
        </p:spPr>
        <p:txBody>
          <a:bodyPr/>
          <a:lstStyle/>
          <a:p>
            <a:fld id="{ADF348AE-BF69-4335-AF2A-2FD17C8F75E4}" type="slidenum">
              <a:rPr lang="en-US">
                <a:latin typeface="Times New Roman" pitchFamily="-123" charset="0"/>
                <a:ea typeface="ＭＳ Ｐゴシック" pitchFamily="-123" charset="-128"/>
                <a:cs typeface="ＭＳ Ｐゴシック" pitchFamily="-123" charset="-128"/>
              </a:rPr>
              <a:pPr/>
              <a:t>15</a:t>
            </a:fld>
            <a:endParaRPr lang="en-US">
              <a:latin typeface="Times New Roman" pitchFamily="-123" charset="0"/>
              <a:ea typeface="ＭＳ Ｐゴシック" pitchFamily="-123" charset="-128"/>
              <a:cs typeface="ＭＳ Ｐゴシック" pitchFamily="-123" charset="-128"/>
            </a:endParaRPr>
          </a:p>
        </p:txBody>
      </p:sp>
      <p:sp>
        <p:nvSpPr>
          <p:cNvPr id="39938" name="Rectangle 1"/>
          <p:cNvSpPr>
            <a:spLocks noGrp="1" noRot="1" noChangeAspect="1" noChangeArrowheads="1"/>
          </p:cNvSpPr>
          <p:nvPr>
            <p:ph type="sldImg"/>
          </p:nvPr>
        </p:nvSpPr>
        <p:spPr>
          <a:ln/>
        </p:spPr>
      </p:sp>
      <p:sp>
        <p:nvSpPr>
          <p:cNvPr id="39939"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a:solidFill>
                  <a:srgbClr val="FFFFFF"/>
                </a:solidFill>
                <a:latin typeface="Times" pitchFamily="-123" charset="0"/>
              </a:rPr>
              <a:t>Dan Meyer, in his now famous TED talk, available here:</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u="sng">
                <a:solidFill>
                  <a:srgbClr val="99DDFF"/>
                </a:solidFill>
                <a:latin typeface="Times" pitchFamily="-123" charset="0"/>
                <a:hlinkClick r:id="rId3"/>
              </a:rPr>
              <a:t>http://www.ted.com/talks/dan_meyer_math_curriculum_makeover.html</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Describes the need for students to formulate their own problems. He uses multimedia in his class to help show students real problems and give them the chance to try and formulate the problem themselves.</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endParaRPr lang="en-US" sz="1600">
              <a:solidFill>
                <a:srgbClr val="FFFFFF"/>
              </a:solidFill>
              <a:latin typeface="Times" pitchFamily="-123"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ln>
            <a:miter lim="800000"/>
            <a:headEnd/>
            <a:tailEnd/>
          </a:ln>
        </p:spPr>
        <p:txBody>
          <a:bodyPr/>
          <a:lstStyle/>
          <a:p>
            <a:fld id="{32BB3D53-DA39-4D38-ACA2-609CDDA174DC}" type="slidenum">
              <a:rPr lang="en-US">
                <a:latin typeface="Times New Roman" pitchFamily="-123" charset="0"/>
                <a:ea typeface="ＭＳ Ｐゴシック" pitchFamily="-123" charset="-128"/>
                <a:cs typeface="ＭＳ Ｐゴシック" pitchFamily="-123" charset="-128"/>
              </a:rPr>
              <a:pPr/>
              <a:t>20</a:t>
            </a:fld>
            <a:endParaRPr lang="en-US">
              <a:latin typeface="Times New Roman" pitchFamily="-123" charset="0"/>
              <a:ea typeface="ＭＳ Ｐゴシック" pitchFamily="-123" charset="-128"/>
              <a:cs typeface="ＭＳ Ｐゴシック" pitchFamily="-123" charset="-128"/>
            </a:endParaRPr>
          </a:p>
        </p:txBody>
      </p:sp>
      <p:sp>
        <p:nvSpPr>
          <p:cNvPr id="46082" name="Rectangle 1"/>
          <p:cNvSpPr>
            <a:spLocks noGrp="1" noRot="1" noChangeAspect="1" noChangeArrowheads="1"/>
          </p:cNvSpPr>
          <p:nvPr>
            <p:ph type="sldImg"/>
          </p:nvPr>
        </p:nvSpPr>
        <p:spPr>
          <a:ln/>
        </p:spPr>
      </p:sp>
      <p:sp>
        <p:nvSpPr>
          <p:cNvPr id="46083"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a:solidFill>
                  <a:srgbClr val="FFFFFF"/>
                </a:solidFill>
                <a:latin typeface="Times" pitchFamily="-123" charset="0"/>
              </a:rPr>
              <a:t>Dan Meyer, in his now famous TED talk, available here:</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u="sng">
                <a:solidFill>
                  <a:srgbClr val="99DDFF"/>
                </a:solidFill>
                <a:latin typeface="Times" pitchFamily="-123" charset="0"/>
                <a:hlinkClick r:id="rId3"/>
              </a:rPr>
              <a:t>http://www.ted.com/talks/dan_meyer_math_curriculum_makeover.html</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Describes the need for students to formulate their own problems. He uses multimedia in his class to help show students real problems and give them the chance to try and formulate the problem themselves.</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endParaRPr lang="en-US" sz="1600">
              <a:solidFill>
                <a:srgbClr val="FFFFFF"/>
              </a:solidFill>
              <a:latin typeface="Times" pitchFamily="-123"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miter lim="800000"/>
            <a:headEnd/>
            <a:tailEnd/>
          </a:ln>
        </p:spPr>
        <p:txBody>
          <a:bodyPr/>
          <a:lstStyle/>
          <a:p>
            <a:fld id="{54372874-96F5-48D9-94A5-3ED79A794DE9}" type="slidenum">
              <a:rPr lang="en-US">
                <a:latin typeface="Times New Roman" pitchFamily="-123" charset="0"/>
                <a:ea typeface="ＭＳ Ｐゴシック" pitchFamily="-123" charset="-128"/>
                <a:cs typeface="ＭＳ Ｐゴシック" pitchFamily="-123" charset="-128"/>
              </a:rPr>
              <a:pPr/>
              <a:t>21</a:t>
            </a:fld>
            <a:endParaRPr lang="en-US">
              <a:latin typeface="Times New Roman" pitchFamily="-123" charset="0"/>
              <a:ea typeface="ＭＳ Ｐゴシック" pitchFamily="-123" charset="-128"/>
              <a:cs typeface="ＭＳ Ｐゴシック" pitchFamily="-123" charset="-128"/>
            </a:endParaRPr>
          </a:p>
        </p:txBody>
      </p:sp>
      <p:sp>
        <p:nvSpPr>
          <p:cNvPr id="48130" name="Rectangle 1"/>
          <p:cNvSpPr>
            <a:spLocks noGrp="1" noRot="1" noChangeAspect="1" noChangeArrowheads="1"/>
          </p:cNvSpPr>
          <p:nvPr>
            <p:ph type="sldImg"/>
          </p:nvPr>
        </p:nvSpPr>
        <p:spPr>
          <a:ln/>
        </p:spPr>
      </p:sp>
      <p:sp>
        <p:nvSpPr>
          <p:cNvPr id="48131"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a:solidFill>
                  <a:srgbClr val="FFFFFF"/>
                </a:solidFill>
                <a:latin typeface="Times" pitchFamily="-123" charset="0"/>
              </a:rPr>
              <a:t>Dan Meyer, in his now famous TED talk, available here:</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u="sng">
                <a:solidFill>
                  <a:srgbClr val="99DDFF"/>
                </a:solidFill>
                <a:latin typeface="Times" pitchFamily="-123" charset="0"/>
                <a:hlinkClick r:id="rId3"/>
              </a:rPr>
              <a:t>http://www.ted.com/talks/dan_meyer_math_curriculum_makeover.html</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Describes the need for students to formulate their own problems. He uses multimedia in his class to help show students real problems and give them the chance to try and formulate the problem themselves.</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endParaRPr lang="en-US" sz="1600">
              <a:solidFill>
                <a:srgbClr val="FFFFFF"/>
              </a:solidFill>
              <a:latin typeface="Times" pitchFamily="-123"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a:ln>
            <a:miter lim="800000"/>
            <a:headEnd/>
            <a:tailEnd/>
          </a:ln>
        </p:spPr>
        <p:txBody>
          <a:bodyPr/>
          <a:lstStyle/>
          <a:p>
            <a:fld id="{71580B6C-55CC-48DF-9F88-38D9A54F7747}" type="slidenum">
              <a:rPr lang="en-US">
                <a:latin typeface="Times New Roman" pitchFamily="-123" charset="0"/>
                <a:ea typeface="ＭＳ Ｐゴシック" pitchFamily="-123" charset="-128"/>
                <a:cs typeface="ＭＳ Ｐゴシック" pitchFamily="-123" charset="-128"/>
              </a:rPr>
              <a:pPr/>
              <a:t>22</a:t>
            </a:fld>
            <a:endParaRPr lang="en-US">
              <a:latin typeface="Times New Roman" pitchFamily="-123" charset="0"/>
              <a:ea typeface="ＭＳ Ｐゴシック" pitchFamily="-123" charset="-128"/>
              <a:cs typeface="ＭＳ Ｐゴシック" pitchFamily="-123" charset="-128"/>
            </a:endParaRPr>
          </a:p>
        </p:txBody>
      </p:sp>
      <p:sp>
        <p:nvSpPr>
          <p:cNvPr id="50178" name="Rectangle 1"/>
          <p:cNvSpPr>
            <a:spLocks noGrp="1" noRot="1" noChangeAspect="1" noChangeArrowheads="1"/>
          </p:cNvSpPr>
          <p:nvPr>
            <p:ph type="sldImg"/>
          </p:nvPr>
        </p:nvSpPr>
        <p:spPr>
          <a:ln/>
        </p:spPr>
      </p:sp>
      <p:sp>
        <p:nvSpPr>
          <p:cNvPr id="50179"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a:solidFill>
                  <a:srgbClr val="FFFFFF"/>
                </a:solidFill>
                <a:latin typeface="Times" pitchFamily="-123" charset="0"/>
              </a:rPr>
              <a:t>Dan Meyer, in his now famous TED talk, available here:</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u="sng">
                <a:solidFill>
                  <a:srgbClr val="99DDFF"/>
                </a:solidFill>
                <a:latin typeface="Times" pitchFamily="-123" charset="0"/>
                <a:hlinkClick r:id="rId3"/>
              </a:rPr>
              <a:t>http://www.ted.com/talks/dan_meyer_math_curriculum_makeover.html</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Describes the need for students to formulate their own problems. He uses multimedia in his class to help show students real problems and give them the chance to try and formulate the problem themselves.</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endParaRPr lang="en-US" sz="1600">
              <a:solidFill>
                <a:srgbClr val="FFFFFF"/>
              </a:solidFill>
              <a:latin typeface="Times" pitchFamily="-123"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ln>
            <a:miter lim="800000"/>
            <a:headEnd/>
            <a:tailEnd/>
          </a:ln>
        </p:spPr>
        <p:txBody>
          <a:bodyPr/>
          <a:lstStyle/>
          <a:p>
            <a:fld id="{004D8850-9BA6-409C-9E7E-F98EF72D3BF2}" type="slidenum">
              <a:rPr lang="en-US">
                <a:latin typeface="Times New Roman" pitchFamily="-123" charset="0"/>
                <a:ea typeface="ＭＳ Ｐゴシック" pitchFamily="-123" charset="-128"/>
                <a:cs typeface="ＭＳ Ｐゴシック" pitchFamily="-123" charset="-128"/>
              </a:rPr>
              <a:pPr/>
              <a:t>23</a:t>
            </a:fld>
            <a:endParaRPr lang="en-US">
              <a:latin typeface="Times New Roman" pitchFamily="-123" charset="0"/>
              <a:ea typeface="ＭＳ Ｐゴシック" pitchFamily="-123" charset="-128"/>
              <a:cs typeface="ＭＳ Ｐゴシック" pitchFamily="-123" charset="-128"/>
            </a:endParaRPr>
          </a:p>
        </p:txBody>
      </p:sp>
      <p:sp>
        <p:nvSpPr>
          <p:cNvPr id="52226" name="Rectangle 1"/>
          <p:cNvSpPr>
            <a:spLocks noGrp="1" noRot="1" noChangeAspect="1" noChangeArrowheads="1"/>
          </p:cNvSpPr>
          <p:nvPr>
            <p:ph type="sldImg"/>
          </p:nvPr>
        </p:nvSpPr>
        <p:spPr>
          <a:ln/>
        </p:spPr>
      </p:sp>
      <p:sp>
        <p:nvSpPr>
          <p:cNvPr id="52227"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a:solidFill>
                  <a:srgbClr val="FFFFFF"/>
                </a:solidFill>
                <a:latin typeface="Times" pitchFamily="-123" charset="0"/>
              </a:rPr>
              <a:t>Dan Meyer, in his now famous TED talk, available here:</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u="sng">
                <a:solidFill>
                  <a:srgbClr val="99DDFF"/>
                </a:solidFill>
                <a:latin typeface="Times" pitchFamily="-123" charset="0"/>
                <a:hlinkClick r:id="rId3"/>
              </a:rPr>
              <a:t>http://www.ted.com/talks/dan_meyer_math_curriculum_makeover.html</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Describes the need for students to formulate their own problems. He uses multimedia in his class to help show students real problems and give them the chance to try and formulate the problem themselves.</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endParaRPr lang="en-US" sz="1600">
              <a:solidFill>
                <a:srgbClr val="FFFFFF"/>
              </a:solidFill>
              <a:latin typeface="Times" pitchFamily="-123"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miter lim="800000"/>
            <a:headEnd/>
            <a:tailEnd/>
          </a:ln>
        </p:spPr>
        <p:txBody>
          <a:bodyPr/>
          <a:lstStyle/>
          <a:p>
            <a:fld id="{5CC2B38B-357C-46ED-B72B-150C66C87AE8}" type="slidenum">
              <a:rPr lang="en-US">
                <a:latin typeface="Times New Roman" pitchFamily="-123" charset="0"/>
                <a:ea typeface="ＭＳ Ｐゴシック" pitchFamily="-123" charset="-128"/>
                <a:cs typeface="ＭＳ Ｐゴシック" pitchFamily="-123" charset="-128"/>
              </a:rPr>
              <a:pPr/>
              <a:t>3</a:t>
            </a:fld>
            <a:endParaRPr lang="en-US">
              <a:latin typeface="Times New Roman" pitchFamily="-123" charset="0"/>
              <a:ea typeface="ＭＳ Ｐゴシック" pitchFamily="-123" charset="-128"/>
              <a:cs typeface="ＭＳ Ｐゴシック" pitchFamily="-123" charset="-128"/>
            </a:endParaRPr>
          </a:p>
        </p:txBody>
      </p:sp>
      <p:sp>
        <p:nvSpPr>
          <p:cNvPr id="18434" name="Rectangle 1"/>
          <p:cNvSpPr>
            <a:spLocks noGrp="1" noRot="1" noChangeAspect="1" noChangeArrowheads="1"/>
          </p:cNvSpPr>
          <p:nvPr>
            <p:ph type="sldImg"/>
          </p:nvPr>
        </p:nvSpPr>
        <p:spPr>
          <a:ln/>
        </p:spPr>
      </p:sp>
      <p:sp>
        <p:nvSpPr>
          <p:cNvPr id="18435"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smtClean="0">
                <a:solidFill>
                  <a:srgbClr val="FFFFFF"/>
                </a:solidFill>
                <a:latin typeface="Arial" pitchFamily="-123" charset="0"/>
              </a:rPr>
              <a:t>Reason 1:</a:t>
            </a:r>
          </a:p>
          <a:p>
            <a:pPr eaLnBrk="1" hangingPunct="1">
              <a:lnSpc>
                <a:spcPct val="95000"/>
              </a:lnSpc>
              <a:spcBef>
                <a:spcPct val="0"/>
              </a:spcBef>
            </a:pPr>
            <a:endParaRPr lang="en-US" sz="1600" smtClean="0">
              <a:solidFill>
                <a:srgbClr val="FFFFFF"/>
              </a:solidFill>
              <a:latin typeface="Arial" pitchFamily="-123" charset="0"/>
            </a:endParaRPr>
          </a:p>
          <a:p>
            <a:pPr eaLnBrk="1" hangingPunct="1">
              <a:lnSpc>
                <a:spcPct val="95000"/>
              </a:lnSpc>
              <a:spcBef>
                <a:spcPct val="0"/>
              </a:spcBef>
            </a:pPr>
            <a:r>
              <a:rPr lang="en-US" sz="1600" smtClean="0">
                <a:solidFill>
                  <a:srgbClr val="FFFFFF"/>
                </a:solidFill>
                <a:latin typeface="Arial" pitchFamily="-123" charset="0"/>
              </a:rPr>
              <a:t>First, the use of multimedia allows our students to develop their creativity &amp; divergent thinking skills. Both creativity and divergent thinking rely on student choice.</a:t>
            </a:r>
            <a:endParaRPr lang="en-US" smtClean="0">
              <a:latin typeface="Times New Roman" pitchFamily="-123" charset="0"/>
            </a:endParaRPr>
          </a:p>
          <a:p>
            <a:pPr eaLnBrk="1" hangingPunct="1">
              <a:lnSpc>
                <a:spcPct val="95000"/>
              </a:lnSpc>
              <a:spcBef>
                <a:spcPct val="0"/>
              </a:spcBef>
            </a:pPr>
            <a:endParaRPr lang="en-US" sz="1600" smtClean="0">
              <a:solidFill>
                <a:srgbClr val="FFFFFF"/>
              </a:solidFill>
              <a:latin typeface="Arial" pitchFamily="-123" charset="0"/>
            </a:endParaRPr>
          </a:p>
          <a:p>
            <a:pPr eaLnBrk="1" hangingPunct="1">
              <a:lnSpc>
                <a:spcPct val="95000"/>
              </a:lnSpc>
              <a:spcBef>
                <a:spcPct val="0"/>
              </a:spcBef>
            </a:pPr>
            <a:r>
              <a:rPr lang="en-US" sz="1600" smtClean="0">
                <a:solidFill>
                  <a:srgbClr val="FFFFFF"/>
                </a:solidFill>
                <a:latin typeface="Arial" pitchFamily="-123" charset="0"/>
              </a:rPr>
              <a:t>Sir Ken Robinson, a world renowned expert on education, has this important statement to make about education, “My contention is that creativity now is as important in education as literacy, and we should treat it with the same status.”</a:t>
            </a:r>
            <a:endParaRPr lang="en-US" smtClean="0">
              <a:latin typeface="Times New Roman" pitchFamily="-123" charset="0"/>
            </a:endParaRPr>
          </a:p>
          <a:p>
            <a:pPr eaLnBrk="1" hangingPunct="1">
              <a:lnSpc>
                <a:spcPct val="95000"/>
              </a:lnSpc>
              <a:spcBef>
                <a:spcPct val="0"/>
              </a:spcBef>
            </a:pPr>
            <a:endParaRPr lang="en-US" sz="1600" smtClean="0">
              <a:solidFill>
                <a:srgbClr val="FFFFFF"/>
              </a:solidFill>
              <a:latin typeface="Arial" pitchFamily="-123" charset="0"/>
            </a:endParaRPr>
          </a:p>
          <a:p>
            <a:pPr eaLnBrk="1" hangingPunct="1">
              <a:lnSpc>
                <a:spcPct val="95000"/>
              </a:lnSpc>
              <a:spcBef>
                <a:spcPct val="0"/>
              </a:spcBef>
            </a:pPr>
            <a:r>
              <a:rPr lang="en-US" sz="1600" smtClean="0">
                <a:solidFill>
                  <a:srgbClr val="FFFFFF"/>
                </a:solidFill>
                <a:latin typeface="Arial" pitchFamily="-123" charset="0"/>
              </a:rPr>
              <a:t>The reason why he considers this skill, and the ability to participate in divergent thinking, is so important is because of our inability to predict what the future will hold. We don’t know what will happen in 5 years except that it may be very different from what is happening now. Our best bet is that people who are innovative &amp; critical thinkers will be able to manage the future better than people who are stuck in the status quo.</a:t>
            </a:r>
          </a:p>
          <a:p>
            <a:pPr eaLnBrk="1" hangingPunct="1">
              <a:lnSpc>
                <a:spcPct val="95000"/>
              </a:lnSpc>
              <a:spcBef>
                <a:spcPct val="0"/>
              </a:spcBef>
            </a:pPr>
            <a:endParaRPr lang="en-US" sz="1600" smtClean="0">
              <a:solidFill>
                <a:srgbClr val="FFFFFF"/>
              </a:solidFill>
              <a:latin typeface="Arial" pitchFamily="-123"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a:ln>
            <a:miter lim="800000"/>
            <a:headEnd/>
            <a:tailEnd/>
          </a:ln>
        </p:spPr>
        <p:txBody>
          <a:bodyPr/>
          <a:lstStyle/>
          <a:p>
            <a:fld id="{B72CD849-CCF5-465B-B1B3-CF78ED9EDA39}" type="slidenum">
              <a:rPr lang="en-US">
                <a:latin typeface="Times New Roman" pitchFamily="-123" charset="0"/>
                <a:ea typeface="ＭＳ Ｐゴシック" pitchFamily="-123" charset="-128"/>
                <a:cs typeface="ＭＳ Ｐゴシック" pitchFamily="-123" charset="-128"/>
              </a:rPr>
              <a:pPr/>
              <a:t>4</a:t>
            </a:fld>
            <a:endParaRPr lang="en-US">
              <a:latin typeface="Times New Roman" pitchFamily="-123" charset="0"/>
              <a:ea typeface="ＭＳ Ｐゴシック" pitchFamily="-123" charset="-128"/>
              <a:cs typeface="ＭＳ Ｐゴシック" pitchFamily="-123" charset="-128"/>
            </a:endParaRPr>
          </a:p>
        </p:txBody>
      </p:sp>
      <p:sp>
        <p:nvSpPr>
          <p:cNvPr id="20482" name="Rectangle 1"/>
          <p:cNvSpPr>
            <a:spLocks noGrp="1" noRot="1" noChangeAspect="1" noChangeArrowheads="1"/>
          </p:cNvSpPr>
          <p:nvPr>
            <p:ph type="sldImg"/>
          </p:nvPr>
        </p:nvSpPr>
        <p:spPr>
          <a:ln/>
        </p:spPr>
      </p:sp>
      <p:sp>
        <p:nvSpPr>
          <p:cNvPr id="20483"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smtClean="0">
                <a:solidFill>
                  <a:srgbClr val="FFFFFF"/>
                </a:solidFill>
                <a:latin typeface="Times" pitchFamily="-123" charset="0"/>
              </a:rPr>
              <a:t>Reason 2:</a:t>
            </a:r>
          </a:p>
          <a:p>
            <a:pPr eaLnBrk="1" hangingPunct="1">
              <a:lnSpc>
                <a:spcPct val="95000"/>
              </a:lnSpc>
              <a:spcBef>
                <a:spcPct val="0"/>
              </a:spcBef>
            </a:pPr>
            <a:endParaRPr lang="en-US" sz="1600" smtClean="0">
              <a:solidFill>
                <a:srgbClr val="FFFFFF"/>
              </a:solidFill>
              <a:latin typeface="Times" pitchFamily="-123" charset="0"/>
            </a:endParaRPr>
          </a:p>
          <a:p>
            <a:pPr eaLnBrk="1" hangingPunct="1">
              <a:lnSpc>
                <a:spcPct val="95000"/>
              </a:lnSpc>
              <a:spcBef>
                <a:spcPct val="0"/>
              </a:spcBef>
            </a:pPr>
            <a:r>
              <a:rPr lang="en-US" sz="1600" smtClean="0">
                <a:solidFill>
                  <a:srgbClr val="FFFFFF"/>
                </a:solidFill>
                <a:latin typeface="Times" pitchFamily="-123" charset="0"/>
              </a:rPr>
              <a:t>It is rare in some mathematics classrooms that students get to participate in all levels of Bloom's taxonomy. The top-most level, "Create" is often ignored even if other levels are met.  This particular image shows the typical pyramid flipped to emphasize that the skills on the top of the pyramid are more important.</a:t>
            </a:r>
            <a:endParaRPr lang="en-US" smtClean="0">
              <a:latin typeface="Times New Roman" pitchFamily="-123" charset="0"/>
            </a:endParaRPr>
          </a:p>
          <a:p>
            <a:pPr eaLnBrk="1" hangingPunct="1">
              <a:lnSpc>
                <a:spcPct val="95000"/>
              </a:lnSpc>
              <a:spcBef>
                <a:spcPct val="0"/>
              </a:spcBef>
            </a:pPr>
            <a:endParaRPr lang="en-US" sz="1600" smtClean="0">
              <a:solidFill>
                <a:srgbClr val="FFFFFF"/>
              </a:solidFill>
              <a:latin typeface="Times" pitchFamily="-123" charset="0"/>
            </a:endParaRPr>
          </a:p>
          <a:p>
            <a:pPr eaLnBrk="1" hangingPunct="1">
              <a:lnSpc>
                <a:spcPct val="95000"/>
              </a:lnSpc>
              <a:spcBef>
                <a:spcPct val="0"/>
              </a:spcBef>
            </a:pPr>
            <a:r>
              <a:rPr lang="en-US" sz="1600" smtClean="0">
                <a:solidFill>
                  <a:srgbClr val="FFFFFF"/>
                </a:solidFill>
                <a:latin typeface="Times" pitchFamily="-123" charset="0"/>
              </a:rPr>
              <a:t>Bloom created this taxonomy in an effort to promote the idea that there are different types of learning skills students can practice in class. Our objective is to try and push students into the higher order thinking skills.  This is where the real learning takes place.</a:t>
            </a:r>
            <a:endParaRPr lang="en-US" smtClean="0">
              <a:latin typeface="Times New Roman" pitchFamily="-123" charset="0"/>
            </a:endParaRPr>
          </a:p>
          <a:p>
            <a:pPr eaLnBrk="1" hangingPunct="1">
              <a:lnSpc>
                <a:spcPct val="95000"/>
              </a:lnSpc>
              <a:spcBef>
                <a:spcPct val="0"/>
              </a:spcBef>
            </a:pPr>
            <a:endParaRPr lang="en-US" sz="1600" smtClean="0">
              <a:solidFill>
                <a:srgbClr val="FFFFFF"/>
              </a:solidFill>
              <a:latin typeface="Times" pitchFamily="-123"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ln>
            <a:miter lim="800000"/>
            <a:headEnd/>
            <a:tailEnd/>
          </a:ln>
        </p:spPr>
        <p:txBody>
          <a:bodyPr/>
          <a:lstStyle/>
          <a:p>
            <a:fld id="{37382C94-82E5-4A4C-A4E8-048DDE485D03}" type="slidenum">
              <a:rPr lang="en-US">
                <a:latin typeface="Times New Roman" pitchFamily="-123" charset="0"/>
                <a:ea typeface="ＭＳ Ｐゴシック" pitchFamily="-123" charset="-128"/>
                <a:cs typeface="ＭＳ Ｐゴシック" pitchFamily="-123" charset="-128"/>
              </a:rPr>
              <a:pPr/>
              <a:t>5</a:t>
            </a:fld>
            <a:endParaRPr lang="en-US">
              <a:latin typeface="Times New Roman" pitchFamily="-123" charset="0"/>
              <a:ea typeface="ＭＳ Ｐゴシック" pitchFamily="-123" charset="-128"/>
              <a:cs typeface="ＭＳ Ｐゴシック" pitchFamily="-123" charset="-128"/>
            </a:endParaRPr>
          </a:p>
        </p:txBody>
      </p:sp>
      <p:sp>
        <p:nvSpPr>
          <p:cNvPr id="22530" name="Rectangle 1"/>
          <p:cNvSpPr>
            <a:spLocks noGrp="1" noRot="1" noChangeAspect="1" noChangeArrowheads="1"/>
          </p:cNvSpPr>
          <p:nvPr>
            <p:ph type="sldImg"/>
          </p:nvPr>
        </p:nvSpPr>
        <p:spPr>
          <a:ln/>
        </p:spPr>
      </p:sp>
      <p:sp>
        <p:nvSpPr>
          <p:cNvPr id="22531"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smtClean="0">
                <a:solidFill>
                  <a:srgbClr val="FFFFFF"/>
                </a:solidFill>
                <a:latin typeface="Times" pitchFamily="-123" charset="0"/>
              </a:rPr>
              <a:t>Reason 3:</a:t>
            </a:r>
          </a:p>
          <a:p>
            <a:pPr eaLnBrk="1" hangingPunct="1">
              <a:lnSpc>
                <a:spcPct val="95000"/>
              </a:lnSpc>
              <a:spcBef>
                <a:spcPct val="0"/>
              </a:spcBef>
            </a:pPr>
            <a:endParaRPr lang="en-US" sz="1600" smtClean="0">
              <a:solidFill>
                <a:srgbClr val="FFFFFF"/>
              </a:solidFill>
              <a:latin typeface="Times" pitchFamily="-123" charset="0"/>
            </a:endParaRPr>
          </a:p>
          <a:p>
            <a:pPr eaLnBrk="1" hangingPunct="1">
              <a:lnSpc>
                <a:spcPct val="95000"/>
              </a:lnSpc>
              <a:spcBef>
                <a:spcPct val="0"/>
              </a:spcBef>
            </a:pPr>
            <a:r>
              <a:rPr lang="en-US" sz="1600" smtClean="0">
                <a:solidFill>
                  <a:srgbClr val="FFFFFF"/>
                </a:solidFill>
                <a:latin typeface="Times" pitchFamily="-123" charset="0"/>
              </a:rPr>
              <a:t>Students are engaged by the creation and consumption of multimedia. If you can engage students. you can improve their opportunities for learning.</a:t>
            </a:r>
            <a:endParaRPr lang="en-US" smtClean="0">
              <a:latin typeface="Times New Roman" pitchFamily="-123" charset="0"/>
            </a:endParaRPr>
          </a:p>
          <a:p>
            <a:pPr eaLnBrk="1" hangingPunct="1">
              <a:lnSpc>
                <a:spcPct val="95000"/>
              </a:lnSpc>
              <a:spcBef>
                <a:spcPct val="0"/>
              </a:spcBef>
            </a:pPr>
            <a:endParaRPr lang="en-US" sz="1600" smtClean="0">
              <a:solidFill>
                <a:srgbClr val="FFFFFF"/>
              </a:solidFill>
              <a:latin typeface="Times" pitchFamily="-123" charset="0"/>
            </a:endParaRPr>
          </a:p>
          <a:p>
            <a:pPr eaLnBrk="1" hangingPunct="1">
              <a:lnSpc>
                <a:spcPct val="95000"/>
              </a:lnSpc>
              <a:spcBef>
                <a:spcPct val="0"/>
              </a:spcBef>
            </a:pPr>
            <a:r>
              <a:rPr lang="en-US" sz="1600" smtClean="0">
                <a:solidFill>
                  <a:srgbClr val="FFFFFF"/>
                </a:solidFill>
                <a:latin typeface="Times" pitchFamily="-123" charset="0"/>
              </a:rPr>
              <a:t>Although I don't like the fact that students appear to be working independently in this photo, I do like the fact that they seem to be interested in what they are doing.</a:t>
            </a:r>
            <a:endParaRPr lang="en-US" smtClean="0">
              <a:latin typeface="Times New Roman" pitchFamily="-123" charset="0"/>
            </a:endParaRPr>
          </a:p>
          <a:p>
            <a:pPr eaLnBrk="1" hangingPunct="1">
              <a:lnSpc>
                <a:spcPct val="95000"/>
              </a:lnSpc>
              <a:spcBef>
                <a:spcPct val="0"/>
              </a:spcBef>
            </a:pPr>
            <a:endParaRPr lang="en-US" sz="1600" smtClean="0">
              <a:solidFill>
                <a:srgbClr val="FFFFFF"/>
              </a:solidFill>
              <a:latin typeface="Times" pitchFamily="-123" charset="0"/>
            </a:endParaRPr>
          </a:p>
          <a:p>
            <a:pPr eaLnBrk="1" hangingPunct="1">
              <a:lnSpc>
                <a:spcPct val="95000"/>
              </a:lnSpc>
              <a:spcBef>
                <a:spcPct val="0"/>
              </a:spcBef>
            </a:pPr>
            <a:r>
              <a:rPr lang="en-US" sz="1600" smtClean="0">
                <a:solidFill>
                  <a:srgbClr val="FFFFFF"/>
                </a:solidFill>
                <a:latin typeface="Times" pitchFamily="-123" charset="0"/>
              </a:rPr>
              <a:t>If you choose to use multimedia in your mathematics classroom, try and make it an interactive and collaborative experience. Remember the “social” in the “social constructivism” learning theory.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a:noFill/>
          <a:ln>
            <a:miter lim="800000"/>
            <a:headEnd/>
            <a:tailEnd/>
          </a:ln>
        </p:spPr>
        <p:txBody>
          <a:bodyPr/>
          <a:lstStyle/>
          <a:p>
            <a:fld id="{B5B722B3-3941-4C10-9C9D-429E899DC2F8}" type="slidenum">
              <a:rPr lang="en-US">
                <a:latin typeface="Times New Roman" pitchFamily="-123" charset="0"/>
                <a:ea typeface="ＭＳ Ｐゴシック" pitchFamily="-123" charset="-128"/>
                <a:cs typeface="ＭＳ Ｐゴシック" pitchFamily="-123" charset="-128"/>
              </a:rPr>
              <a:pPr/>
              <a:t>6</a:t>
            </a:fld>
            <a:endParaRPr lang="en-US">
              <a:latin typeface="Times New Roman" pitchFamily="-123" charset="0"/>
              <a:ea typeface="ＭＳ Ｐゴシック" pitchFamily="-123" charset="-128"/>
              <a:cs typeface="ＭＳ Ｐゴシック" pitchFamily="-123" charset="-128"/>
            </a:endParaRPr>
          </a:p>
        </p:txBody>
      </p:sp>
      <p:sp>
        <p:nvSpPr>
          <p:cNvPr id="24578" name="Rectangle 1"/>
          <p:cNvSpPr>
            <a:spLocks noGrp="1" noRot="1" noChangeAspect="1" noChangeArrowheads="1"/>
          </p:cNvSpPr>
          <p:nvPr>
            <p:ph type="sldImg"/>
          </p:nvPr>
        </p:nvSpPr>
        <p:spPr>
          <a:ln/>
        </p:spPr>
      </p:sp>
      <p:sp>
        <p:nvSpPr>
          <p:cNvPr id="24579"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smtClean="0">
                <a:solidFill>
                  <a:srgbClr val="FFFFFF"/>
                </a:solidFill>
                <a:latin typeface="Times" pitchFamily="-123" charset="0"/>
              </a:rPr>
              <a:t>Reason 4:</a:t>
            </a:r>
          </a:p>
          <a:p>
            <a:pPr eaLnBrk="1" hangingPunct="1">
              <a:lnSpc>
                <a:spcPct val="95000"/>
              </a:lnSpc>
              <a:spcBef>
                <a:spcPct val="0"/>
              </a:spcBef>
            </a:pPr>
            <a:endParaRPr lang="en-US" sz="1600" smtClean="0">
              <a:solidFill>
                <a:srgbClr val="FFFFFF"/>
              </a:solidFill>
              <a:latin typeface="Times" pitchFamily="-123" charset="0"/>
            </a:endParaRPr>
          </a:p>
          <a:p>
            <a:pPr eaLnBrk="1" hangingPunct="1">
              <a:lnSpc>
                <a:spcPct val="95000"/>
              </a:lnSpc>
              <a:spcBef>
                <a:spcPct val="0"/>
              </a:spcBef>
            </a:pPr>
            <a:r>
              <a:rPr lang="en-US" sz="1600" smtClean="0">
                <a:solidFill>
                  <a:srgbClr val="FFFFFF"/>
                </a:solidFill>
                <a:latin typeface="Times" pitchFamily="-123" charset="0"/>
              </a:rPr>
              <a:t>We want to push students outside their boundaries, at least occasionally, and also give different students an opportunity to shine. I asked some people on Twitter what they thought should be included.</a:t>
            </a:r>
            <a:endParaRPr lang="en-US" smtClean="0">
              <a:latin typeface="Times New Roman" pitchFamily="-123" charset="0"/>
            </a:endParaRPr>
          </a:p>
          <a:p>
            <a:pPr eaLnBrk="1" hangingPunct="1">
              <a:lnSpc>
                <a:spcPct val="95000"/>
              </a:lnSpc>
              <a:spcBef>
                <a:spcPct val="0"/>
              </a:spcBef>
            </a:pPr>
            <a:endParaRPr lang="en-US" sz="1600" smtClean="0">
              <a:solidFill>
                <a:srgbClr val="FFFFFF"/>
              </a:solidFill>
              <a:latin typeface="Times" pitchFamily="-123" charset="0"/>
            </a:endParaRPr>
          </a:p>
          <a:p>
            <a:pPr eaLnBrk="1" hangingPunct="1">
              <a:lnSpc>
                <a:spcPct val="95000"/>
              </a:lnSpc>
              <a:spcBef>
                <a:spcPct val="0"/>
              </a:spcBef>
            </a:pPr>
            <a:r>
              <a:rPr lang="en-US" sz="1600" smtClean="0">
                <a:solidFill>
                  <a:srgbClr val="FFFFFF"/>
                </a:solidFill>
                <a:latin typeface="Times" pitchFamily="-123" charset="0"/>
              </a:rPr>
              <a:t>We want students to "identify and construct representations of math concepts using a variety of media - in other words' communication of math ideas" (via @</a:t>
            </a:r>
            <a:r>
              <a:rPr lang="en-US" sz="1600" u="sng" smtClean="0">
                <a:solidFill>
                  <a:srgbClr val="99DDFF"/>
                </a:solidFill>
                <a:latin typeface="Times" pitchFamily="-123" charset="0"/>
                <a:hlinkClick r:id="rId3"/>
              </a:rPr>
              <a:t>millerblair</a:t>
            </a:r>
            <a:r>
              <a:rPr lang="en-US" sz="1600" smtClean="0">
                <a:solidFill>
                  <a:srgbClr val="FFFFFF"/>
                </a:solidFill>
                <a:latin typeface="Times" pitchFamily="-123" charset="0"/>
              </a:rPr>
              <a:t>)</a:t>
            </a:r>
            <a:endParaRPr lang="en-US" smtClean="0">
              <a:latin typeface="Times New Roman" pitchFamily="-123" charset="0"/>
            </a:endParaRPr>
          </a:p>
          <a:p>
            <a:pPr eaLnBrk="1" hangingPunct="1">
              <a:lnSpc>
                <a:spcPct val="95000"/>
              </a:lnSpc>
              <a:spcBef>
                <a:spcPct val="0"/>
              </a:spcBef>
            </a:pPr>
            <a:endParaRPr lang="en-US" sz="1600" smtClean="0">
              <a:solidFill>
                <a:srgbClr val="FFFFFF"/>
              </a:solidFill>
              <a:latin typeface="Times" pitchFamily="-123" charset="0"/>
            </a:endParaRPr>
          </a:p>
          <a:p>
            <a:pPr eaLnBrk="1" hangingPunct="1">
              <a:lnSpc>
                <a:spcPct val="95000"/>
              </a:lnSpc>
              <a:spcBef>
                <a:spcPct val="0"/>
              </a:spcBef>
            </a:pPr>
            <a:r>
              <a:rPr lang="en-US" sz="1600" smtClean="0">
                <a:solidFill>
                  <a:srgbClr val="FFFFFF"/>
                </a:solidFill>
                <a:latin typeface="Times" pitchFamily="-123" charset="0"/>
              </a:rPr>
              <a:t>Students often struggle with communicating their understanding, especially in mathematics. Using multimedia can help them focus on the communication skill itself. </a:t>
            </a:r>
            <a:endParaRPr lang="en-US" smtClean="0">
              <a:latin typeface="Times New Roman" pitchFamily="-123" charset="0"/>
            </a:endParaRPr>
          </a:p>
          <a:p>
            <a:pPr eaLnBrk="1" hangingPunct="1">
              <a:lnSpc>
                <a:spcPct val="95000"/>
              </a:lnSpc>
              <a:spcBef>
                <a:spcPct val="0"/>
              </a:spcBef>
            </a:pPr>
            <a:endParaRPr lang="en-US" sz="1600" smtClean="0">
              <a:solidFill>
                <a:srgbClr val="FFFFFF"/>
              </a:solidFill>
              <a:latin typeface="Times" pitchFamily="-123" charset="0"/>
            </a:endParaRPr>
          </a:p>
          <a:p>
            <a:pPr eaLnBrk="1" hangingPunct="1">
              <a:lnSpc>
                <a:spcPct val="95000"/>
              </a:lnSpc>
              <a:spcBef>
                <a:spcPct val="0"/>
              </a:spcBef>
            </a:pPr>
            <a:r>
              <a:rPr lang="en-US" sz="1600" smtClean="0">
                <a:solidFill>
                  <a:srgbClr val="FFFFFF"/>
                </a:solidFill>
                <a:latin typeface="Times" pitchFamily="-123" charset="0"/>
              </a:rPr>
              <a:t>In another sense, you can also use the creation of multimedia as an assessment tool. Students can communicate what they understand about a topic through their multimedia projects. (via @</a:t>
            </a:r>
            <a:r>
              <a:rPr lang="en-US" sz="1600" u="sng" smtClean="0">
                <a:solidFill>
                  <a:srgbClr val="99DDFF"/>
                </a:solidFill>
                <a:latin typeface="Times" pitchFamily="-123" charset="0"/>
                <a:hlinkClick r:id="rId4"/>
              </a:rPr>
              <a:t>brittgow</a:t>
            </a:r>
            <a:r>
              <a:rPr lang="en-US" sz="1600" smtClean="0">
                <a:solidFill>
                  <a:srgbClr val="FFFFFF"/>
                </a:solidFill>
                <a:latin typeface="Times" pitchFamily="-123" charset="0"/>
              </a:rP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a:ln/>
        </p:spPr>
      </p:sp>
      <p:sp>
        <p:nvSpPr>
          <p:cNvPr id="26626" name="Notes Placeholder 2"/>
          <p:cNvSpPr>
            <a:spLocks noGrp="1"/>
          </p:cNvSpPr>
          <p:nvPr>
            <p:ph type="body" idx="1"/>
          </p:nvPr>
        </p:nvSpPr>
        <p:spPr>
          <a:noFill/>
        </p:spPr>
        <p:txBody>
          <a:bodyPr/>
          <a:lstStyle/>
          <a:p>
            <a:pPr eaLnBrk="1" hangingPunct="1"/>
            <a:r>
              <a:rPr lang="en-US" smtClean="0">
                <a:latin typeface="Times New Roman" pitchFamily="-123" charset="0"/>
              </a:rPr>
              <a:t>Something to note:</a:t>
            </a:r>
          </a:p>
          <a:p>
            <a:pPr eaLnBrk="1" hangingPunct="1"/>
            <a:endParaRPr lang="en-US" smtClean="0">
              <a:latin typeface="Times New Roman" pitchFamily="-123" charset="0"/>
            </a:endParaRPr>
          </a:p>
          <a:p>
            <a:pPr eaLnBrk="1" hangingPunct="1"/>
            <a:r>
              <a:rPr lang="en-US" smtClean="0">
                <a:latin typeface="Times New Roman" pitchFamily="-123" charset="0"/>
              </a:rPr>
              <a:t>Anyone here know what the Khan Academy is? Here’s a synopsis. Salmir Khan was unemployed and decided that he would start creating these video tutorials online and post them to Youtube. Now his work is watched by students all over the world as they try and understand mathematics and science concepts.</a:t>
            </a:r>
          </a:p>
          <a:p>
            <a:pPr eaLnBrk="1" hangingPunct="1"/>
            <a:endParaRPr lang="en-US" smtClean="0">
              <a:latin typeface="Times New Roman" pitchFamily="-123" charset="0"/>
            </a:endParaRPr>
          </a:p>
          <a:p>
            <a:pPr eaLnBrk="1" hangingPunct="1"/>
            <a:r>
              <a:rPr lang="en-US" smtClean="0">
                <a:latin typeface="Times New Roman" pitchFamily="-123" charset="0"/>
              </a:rPr>
              <a:t>He recently received funding from Google to start his non-profit organization which is organizing his videos. They’ve also started creating a way for students to try out exercises associated with his videos and practice the concepts right away.</a:t>
            </a:r>
          </a:p>
          <a:p>
            <a:pPr eaLnBrk="1" hangingPunct="1"/>
            <a:endParaRPr lang="en-US" smtClean="0">
              <a:latin typeface="Times New Roman" pitchFamily="-123" charset="0"/>
            </a:endParaRPr>
          </a:p>
          <a:p>
            <a:pPr eaLnBrk="1" hangingPunct="1"/>
            <a:r>
              <a:rPr lang="en-US" smtClean="0">
                <a:latin typeface="Times New Roman" pitchFamily="-123" charset="0"/>
              </a:rPr>
              <a:t>I think the Khan Academy is pretty neat, and I use it as an additional resource with my students. However this isn’t what I would consider to be an example of using multimedia in your classroom. Let’s be clear, multimedia to me means students are engaged and interested in the activity and my students agree with me on this one, the Khan academy is useful, but not interesting.</a:t>
            </a:r>
          </a:p>
        </p:txBody>
      </p:sp>
      <p:sp>
        <p:nvSpPr>
          <p:cNvPr id="26627" name="Slide Number Placeholder 3"/>
          <p:cNvSpPr>
            <a:spLocks noGrp="1"/>
          </p:cNvSpPr>
          <p:nvPr>
            <p:ph type="sldNum" sz="quarter" idx="5"/>
          </p:nvPr>
        </p:nvSpPr>
        <p:spPr>
          <a:noFill/>
          <a:ln>
            <a:miter lim="800000"/>
            <a:headEnd/>
            <a:tailEnd/>
          </a:ln>
        </p:spPr>
        <p:txBody>
          <a:bodyPr/>
          <a:lstStyle/>
          <a:p>
            <a:fld id="{40B16314-7E21-4AEC-84A3-C3C0D83866D7}" type="slidenum">
              <a:rPr lang="en-US" smtClean="0">
                <a:latin typeface="Times New Roman" pitchFamily="-123" charset="0"/>
                <a:ea typeface="ＭＳ Ｐゴシック" pitchFamily="-123" charset="-128"/>
                <a:cs typeface="ＭＳ Ｐゴシック" pitchFamily="-123" charset="-128"/>
              </a:rPr>
              <a:pPr/>
              <a:t>7</a:t>
            </a:fld>
            <a:endParaRPr lang="en-US" smtClean="0">
              <a:latin typeface="Times New Roman" pitchFamily="-123" charset="0"/>
              <a:ea typeface="ＭＳ Ｐゴシック" pitchFamily="-123" charset="-128"/>
              <a:cs typeface="ＭＳ Ｐゴシック" pitchFamily="-123"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a:ln>
            <a:miter lim="800000"/>
            <a:headEnd/>
            <a:tailEnd/>
          </a:ln>
        </p:spPr>
        <p:txBody>
          <a:bodyPr/>
          <a:lstStyle/>
          <a:p>
            <a:fld id="{105E349C-E6E8-461A-B36E-66D0F30A7C15}" type="slidenum">
              <a:rPr lang="en-US">
                <a:latin typeface="Times New Roman" pitchFamily="-123" charset="0"/>
                <a:ea typeface="ＭＳ Ｐゴシック" pitchFamily="-123" charset="-128"/>
                <a:cs typeface="ＭＳ Ｐゴシック" pitchFamily="-123" charset="-128"/>
              </a:rPr>
              <a:pPr/>
              <a:t>9</a:t>
            </a:fld>
            <a:endParaRPr lang="en-US">
              <a:latin typeface="Times New Roman" pitchFamily="-123" charset="0"/>
              <a:ea typeface="ＭＳ Ｐゴシック" pitchFamily="-123" charset="-128"/>
              <a:cs typeface="ＭＳ Ｐゴシック" pitchFamily="-123" charset="-128"/>
            </a:endParaRPr>
          </a:p>
        </p:txBody>
      </p:sp>
      <p:sp>
        <p:nvSpPr>
          <p:cNvPr id="29698" name="Rectangle 1"/>
          <p:cNvSpPr>
            <a:spLocks noGrp="1" noRot="1" noChangeAspect="1" noChangeArrowheads="1"/>
          </p:cNvSpPr>
          <p:nvPr>
            <p:ph type="sldImg"/>
          </p:nvPr>
        </p:nvSpPr>
        <p:spPr>
          <a:ln/>
        </p:spPr>
      </p:sp>
      <p:sp>
        <p:nvSpPr>
          <p:cNvPr id="29699"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a:solidFill>
                  <a:srgbClr val="FFFFFF"/>
                </a:solidFill>
                <a:latin typeface="Times" pitchFamily="-123" charset="0"/>
              </a:rPr>
              <a:t>Videos are a great way to collect data which you can later analyze. Students can observe phenomena that are otherwise extremely difficult to record; for example here is a sample of capturing the motion of a ball.</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The advantage here is that the students can get very accurate data which means that they can learn about models and see math work, rather than learn (again) about experimental error.</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a:ln>
            <a:miter lim="800000"/>
            <a:headEnd/>
            <a:tailEnd/>
          </a:ln>
        </p:spPr>
        <p:txBody>
          <a:bodyPr/>
          <a:lstStyle/>
          <a:p>
            <a:fld id="{BC17C75D-7FAC-4130-B1E3-E409F255AD84}" type="slidenum">
              <a:rPr lang="en-US">
                <a:latin typeface="Times New Roman" pitchFamily="-123" charset="0"/>
                <a:ea typeface="ＭＳ Ｐゴシック" pitchFamily="-123" charset="-128"/>
                <a:cs typeface="ＭＳ Ｐゴシック" pitchFamily="-123" charset="-128"/>
              </a:rPr>
              <a:pPr/>
              <a:t>12</a:t>
            </a:fld>
            <a:endParaRPr lang="en-US">
              <a:latin typeface="Times New Roman" pitchFamily="-123" charset="0"/>
              <a:ea typeface="ＭＳ Ｐゴシック" pitchFamily="-123" charset="-128"/>
              <a:cs typeface="ＭＳ Ｐゴシック" pitchFamily="-123" charset="-128"/>
            </a:endParaRPr>
          </a:p>
        </p:txBody>
      </p:sp>
      <p:sp>
        <p:nvSpPr>
          <p:cNvPr id="33794" name="Rectangle 1"/>
          <p:cNvSpPr>
            <a:spLocks noGrp="1" noRot="1" noChangeAspect="1" noChangeArrowheads="1"/>
          </p:cNvSpPr>
          <p:nvPr>
            <p:ph type="sldImg"/>
          </p:nvPr>
        </p:nvSpPr>
        <p:spPr>
          <a:ln/>
        </p:spPr>
      </p:sp>
      <p:sp>
        <p:nvSpPr>
          <p:cNvPr id="33795"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a:solidFill>
                  <a:srgbClr val="FFFFFF"/>
                </a:solidFill>
                <a:latin typeface="Times" pitchFamily="-123" charset="0"/>
              </a:rPr>
              <a:t>Throw away tired word problems in a textbook and let the students create their own.</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I thought of this project when I first heard of the Jasper project. In that project a group of mathematicians created authentic problems for students to solve where the information needed to solve the problem was embedded in a video series.</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Here students learn how to determine what information they should give in a problem, and what information can be figured out from the context of the problem.</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a:ln>
            <a:miter lim="800000"/>
            <a:headEnd/>
            <a:tailEnd/>
          </a:ln>
        </p:spPr>
        <p:txBody>
          <a:bodyPr/>
          <a:lstStyle/>
          <a:p>
            <a:fld id="{D3EAFC6B-295A-43DA-9375-9F6D32166D99}" type="slidenum">
              <a:rPr lang="en-US">
                <a:latin typeface="Times New Roman" pitchFamily="-123" charset="0"/>
                <a:ea typeface="ＭＳ Ｐゴシック" pitchFamily="-123" charset="-128"/>
                <a:cs typeface="ＭＳ Ｐゴシック" pitchFamily="-123" charset="-128"/>
              </a:rPr>
              <a:pPr/>
              <a:t>13</a:t>
            </a:fld>
            <a:endParaRPr lang="en-US">
              <a:latin typeface="Times New Roman" pitchFamily="-123" charset="0"/>
              <a:ea typeface="ＭＳ Ｐゴシック" pitchFamily="-123" charset="-128"/>
              <a:cs typeface="ＭＳ Ｐゴシック" pitchFamily="-123" charset="-128"/>
            </a:endParaRPr>
          </a:p>
        </p:txBody>
      </p:sp>
      <p:sp>
        <p:nvSpPr>
          <p:cNvPr id="35842" name="Rectangle 1"/>
          <p:cNvSpPr>
            <a:spLocks noGrp="1" noRot="1" noChangeAspect="1" noChangeArrowheads="1"/>
          </p:cNvSpPr>
          <p:nvPr>
            <p:ph type="sldImg"/>
          </p:nvPr>
        </p:nvSpPr>
        <p:spPr>
          <a:ln/>
        </p:spPr>
      </p:sp>
      <p:sp>
        <p:nvSpPr>
          <p:cNvPr id="35843" name="Rectangle 2"/>
          <p:cNvSpPr>
            <a:spLocks noGrp="1" noChangeArrowheads="1"/>
          </p:cNvSpPr>
          <p:nvPr>
            <p:ph type="body" idx="1"/>
          </p:nvPr>
        </p:nvSpPr>
        <p:spPr>
          <a:noFill/>
        </p:spPr>
        <p:txBody>
          <a:bodyPr lIns="0" tIns="0" rIns="0" bIns="0"/>
          <a:lstStyle/>
          <a:p>
            <a:pPr eaLnBrk="1" hangingPunct="1">
              <a:lnSpc>
                <a:spcPct val="95000"/>
              </a:lnSpc>
              <a:spcBef>
                <a:spcPct val="0"/>
              </a:spcBef>
            </a:pPr>
            <a:r>
              <a:rPr lang="en-US" sz="1600">
                <a:solidFill>
                  <a:srgbClr val="FFFFFF"/>
                </a:solidFill>
                <a:latin typeface="Times" pitchFamily="-123" charset="0"/>
              </a:rPr>
              <a:t>Dan Meyer, in his now famous TED talk, available here:</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u="sng">
                <a:solidFill>
                  <a:srgbClr val="99DDFF"/>
                </a:solidFill>
                <a:latin typeface="Times" pitchFamily="-123" charset="0"/>
                <a:hlinkClick r:id="rId3"/>
              </a:rPr>
              <a:t>http://www.ted.com/talks/dan_meyer_math_curriculum_makeover.html</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r>
              <a:rPr lang="en-US" sz="1600">
                <a:solidFill>
                  <a:srgbClr val="FFFFFF"/>
                </a:solidFill>
                <a:latin typeface="Times" pitchFamily="-123" charset="0"/>
              </a:rPr>
              <a:t>Describes the need for students to formulate their own problems. He uses multimedia in his class to help show students real problems and give them the chance to try and formulate the problem themselves.</a:t>
            </a:r>
            <a:endParaRPr lang="en-US">
              <a:latin typeface="Times New Roman" pitchFamily="-123" charset="0"/>
            </a:endParaRPr>
          </a:p>
          <a:p>
            <a:pPr eaLnBrk="1" hangingPunct="1">
              <a:lnSpc>
                <a:spcPct val="95000"/>
              </a:lnSpc>
              <a:spcBef>
                <a:spcPct val="0"/>
              </a:spcBef>
            </a:pPr>
            <a:endParaRPr lang="en-US" sz="1600">
              <a:solidFill>
                <a:srgbClr val="FFFFFF"/>
              </a:solidFill>
              <a:latin typeface="Times" pitchFamily="-123" charset="0"/>
            </a:endParaRPr>
          </a:p>
          <a:p>
            <a:pPr eaLnBrk="1" hangingPunct="1">
              <a:lnSpc>
                <a:spcPct val="95000"/>
              </a:lnSpc>
              <a:spcBef>
                <a:spcPct val="0"/>
              </a:spcBef>
            </a:pPr>
            <a:endParaRPr lang="en-US" sz="1600">
              <a:solidFill>
                <a:srgbClr val="FFFFFF"/>
              </a:solidFill>
              <a:latin typeface="Times" pitchFamily="-123"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366963"/>
            <a:ext cx="8636000" cy="16335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524000" y="4318000"/>
            <a:ext cx="7112000" cy="1947863"/>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11083C1-7B22-4EC5-9022-2DD67F4A66E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9B03EAD-92BA-4503-B8E1-566069A024A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39000" y="676275"/>
            <a:ext cx="2159000" cy="60975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0" y="676275"/>
            <a:ext cx="6324600" cy="60975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3184EAA-1E70-4543-B8DA-D42CD5D8DCC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CDCE7B-B3A1-4D1C-8C8B-6E50AAF8290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3275" y="4895850"/>
            <a:ext cx="8636000" cy="15144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03275" y="3228975"/>
            <a:ext cx="8636000" cy="16668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9B5DC77-5819-4E73-BDFC-1908544185F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2200275"/>
            <a:ext cx="4241800" cy="4573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6200" y="2200275"/>
            <a:ext cx="4241800" cy="4573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72478BC-D321-473A-B0C3-59D9F78C858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000" y="304800"/>
            <a:ext cx="9144000" cy="1270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8000" y="1704975"/>
            <a:ext cx="4489450" cy="711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000" y="2416175"/>
            <a:ext cx="4489450"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60963" y="1704975"/>
            <a:ext cx="4491037" cy="711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60963" y="2416175"/>
            <a:ext cx="4491037"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17C782EA-7D2F-4010-B27A-6D726997551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E99EA3E-42AC-4A6D-A6CC-D0A719FFC3F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1D97E1F-655D-4FAB-B268-9EDA3A69B6B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0" y="303213"/>
            <a:ext cx="3343275" cy="129063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71925" y="303213"/>
            <a:ext cx="5680075" cy="65039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8000" y="1593850"/>
            <a:ext cx="3343275" cy="52133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5CEF7CB-6018-4A9D-A5CF-55594B1A64D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90725" y="5334000"/>
            <a:ext cx="6096000" cy="6302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90725" y="681038"/>
            <a:ext cx="6096000" cy="4572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90725" y="5964238"/>
            <a:ext cx="6096000" cy="8937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28A9D8F-C564-4329-B376-837AD41909B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image" Target="../media/image1.jpeg"/><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theme" Target="../theme/theme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762000" y="676275"/>
            <a:ext cx="8636000" cy="12715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762000" y="2200275"/>
            <a:ext cx="8636000" cy="45735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762000" y="6942138"/>
            <a:ext cx="2117725" cy="5095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400">
                <a:latin typeface="Times New Roman" pitchFamily="18"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470275" y="6942138"/>
            <a:ext cx="3219450" cy="5095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400">
                <a:latin typeface="Times New Roman" pitchFamily="18"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7280275" y="6942138"/>
            <a:ext cx="2119313" cy="509587"/>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400">
                <a:latin typeface="Times New Roman" pitchFamily="18" charset="0"/>
                <a:ea typeface="+mn-ea"/>
                <a:cs typeface="+mn-cs"/>
              </a:defRPr>
            </a:lvl1pPr>
          </a:lstStyle>
          <a:p>
            <a:pPr>
              <a:defRPr/>
            </a:pPr>
            <a:fld id="{65A5BD62-E5FA-4F67-B059-3BCA143539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a:solidFill>
            <a:schemeClr val="tx2"/>
          </a:solidFill>
          <a:latin typeface="+mj-lt"/>
          <a:ea typeface="ＭＳ Ｐゴシック" pitchFamily="-123" charset="-128"/>
          <a:cs typeface="ＭＳ Ｐゴシック" pitchFamily="-123" charset="-128"/>
        </a:defRPr>
      </a:lvl1pPr>
      <a:lvl2pPr algn="ctr" rtl="0" eaLnBrk="0" fontAlgn="base" hangingPunct="0">
        <a:spcBef>
          <a:spcPct val="0"/>
        </a:spcBef>
        <a:spcAft>
          <a:spcPct val="0"/>
        </a:spcAft>
        <a:defRPr sz="4400">
          <a:solidFill>
            <a:schemeClr val="tx2"/>
          </a:solidFill>
          <a:latin typeface="Times New Roman" pitchFamily="18" charset="0"/>
          <a:ea typeface="ＭＳ Ｐゴシック" pitchFamily="-123" charset="-128"/>
          <a:cs typeface="ＭＳ Ｐゴシック" pitchFamily="-123" charset="-128"/>
        </a:defRPr>
      </a:lvl2pPr>
      <a:lvl3pPr algn="ctr" rtl="0" eaLnBrk="0" fontAlgn="base" hangingPunct="0">
        <a:spcBef>
          <a:spcPct val="0"/>
        </a:spcBef>
        <a:spcAft>
          <a:spcPct val="0"/>
        </a:spcAft>
        <a:defRPr sz="4400">
          <a:solidFill>
            <a:schemeClr val="tx2"/>
          </a:solidFill>
          <a:latin typeface="Times New Roman" pitchFamily="18" charset="0"/>
          <a:ea typeface="ＭＳ Ｐゴシック" pitchFamily="-123" charset="-128"/>
          <a:cs typeface="ＭＳ Ｐゴシック" pitchFamily="-123" charset="-128"/>
        </a:defRPr>
      </a:lvl3pPr>
      <a:lvl4pPr algn="ctr" rtl="0" eaLnBrk="0" fontAlgn="base" hangingPunct="0">
        <a:spcBef>
          <a:spcPct val="0"/>
        </a:spcBef>
        <a:spcAft>
          <a:spcPct val="0"/>
        </a:spcAft>
        <a:defRPr sz="4400">
          <a:solidFill>
            <a:schemeClr val="tx2"/>
          </a:solidFill>
          <a:latin typeface="Times New Roman" pitchFamily="18" charset="0"/>
          <a:ea typeface="ＭＳ Ｐゴシック" pitchFamily="-123" charset="-128"/>
          <a:cs typeface="ＭＳ Ｐゴシック" pitchFamily="-123" charset="-128"/>
        </a:defRPr>
      </a:lvl4pPr>
      <a:lvl5pPr algn="ctr" rtl="0" eaLnBrk="0" fontAlgn="base" hangingPunct="0">
        <a:spcBef>
          <a:spcPct val="0"/>
        </a:spcBef>
        <a:spcAft>
          <a:spcPct val="0"/>
        </a:spcAft>
        <a:defRPr sz="4400">
          <a:solidFill>
            <a:schemeClr val="tx2"/>
          </a:solidFill>
          <a:latin typeface="Times New Roman" pitchFamily="18" charset="0"/>
          <a:ea typeface="ＭＳ Ｐゴシック" pitchFamily="-123" charset="-128"/>
          <a:cs typeface="ＭＳ Ｐゴシック" pitchFamily="-123" charset="-128"/>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itchFamily="-123"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itchFamily="-123"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itchFamily="-123"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itchFamily="-123"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hyperlink" Target="http://davidwees.com"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twitter.com/davidwees"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4"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hyperlink" Target="http://blog.mrmeyer.com/?p=5990"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4" Type="http://schemas.openxmlformats.org/officeDocument/2006/relationships/image" Target="../media/image14.png"/><Relationship Id="rId5" Type="http://schemas.openxmlformats.org/officeDocument/2006/relationships/image" Target="../media/image15.png"/><Relationship Id="rId7" Type="http://schemas.openxmlformats.org/officeDocument/2006/relationships/image" Target="../media/image17.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3.png"/><Relationship Id="rId6" Type="http://schemas.openxmlformats.org/officeDocument/2006/relationships/image" Target="../media/image16.png"/></Relationships>
</file>

<file path=ppt/slides/_rels/slide16.xml.rels><?xml version="1.0" encoding="UTF-8" standalone="yes"?>
<Relationships xmlns="http://schemas.openxmlformats.org/package/2006/relationships"><Relationship Id="rId6" Type="http://schemas.openxmlformats.org/officeDocument/2006/relationships/image" Target="../media/image22.png"/><Relationship Id="rId4" Type="http://schemas.openxmlformats.org/officeDocument/2006/relationships/image" Target="../media/image20.png"/><Relationship Id="rId1" Type="http://schemas.openxmlformats.org/officeDocument/2006/relationships/slideLayout" Target="../slideLayouts/slideLayout7.xml"/><Relationship Id="rId2" Type="http://schemas.openxmlformats.org/officeDocument/2006/relationships/image" Target="../media/image18.png"/><Relationship Id="rId3" Type="http://schemas.openxmlformats.org/officeDocument/2006/relationships/image" Target="../media/image19.png"/><Relationship Id="rId5" Type="http://schemas.openxmlformats.org/officeDocument/2006/relationships/image" Target="../media/image21.png"/></Relationships>
</file>

<file path=ppt/slides/_rels/slide17.xml.rels><?xml version="1.0" encoding="UTF-8" standalone="yes"?>
<Relationships xmlns="http://schemas.openxmlformats.org/package/2006/relationships"><Relationship Id="rId6" Type="http://schemas.openxmlformats.org/officeDocument/2006/relationships/image" Target="../media/image27.png"/><Relationship Id="rId4" Type="http://schemas.openxmlformats.org/officeDocument/2006/relationships/image" Target="../media/image25.png"/><Relationship Id="rId1" Type="http://schemas.openxmlformats.org/officeDocument/2006/relationships/slideLayout" Target="../slideLayouts/slideLayout7.xml"/><Relationship Id="rId2" Type="http://schemas.openxmlformats.org/officeDocument/2006/relationships/image" Target="../media/image23.png"/><Relationship Id="rId3" Type="http://schemas.openxmlformats.org/officeDocument/2006/relationships/image" Target="../media/image24.png"/><Relationship Id="rId5"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4" Type="http://schemas.openxmlformats.org/officeDocument/2006/relationships/image" Target="../media/image29.png"/><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8.png"/><Relationship Id="rId5" Type="http://schemas.openxmlformats.org/officeDocument/2006/relationships/image" Target="../media/image30.png"/></Relationships>
</file>

<file path=ppt/slides/_rels/slide21.xml.rels><?xml version="1.0" encoding="UTF-8" standalone="yes"?>
<Relationships xmlns="http://schemas.openxmlformats.org/package/2006/relationships"><Relationship Id="rId6" Type="http://schemas.openxmlformats.org/officeDocument/2006/relationships/image" Target="../media/image34.png"/><Relationship Id="rId4" Type="http://schemas.openxmlformats.org/officeDocument/2006/relationships/image" Target="../media/image32.png"/><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1.png"/><Relationship Id="rId5" Type="http://schemas.openxmlformats.org/officeDocument/2006/relationships/image" Target="../media/image33.png"/></Relationships>
</file>

<file path=ppt/slides/_rels/slide22.xml.rels><?xml version="1.0" encoding="UTF-8" standalone="yes"?>
<Relationships xmlns="http://schemas.openxmlformats.org/package/2006/relationships"><Relationship Id="rId4" Type="http://schemas.openxmlformats.org/officeDocument/2006/relationships/image" Target="../media/image36.png"/><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5.png"/><Relationship Id="rId5" Type="http://schemas.openxmlformats.org/officeDocument/2006/relationships/image" Target="../media/image37.png"/></Relationships>
</file>

<file path=ppt/slides/_rels/slide23.xml.rels><?xml version="1.0" encoding="UTF-8" standalone="yes"?>
<Relationships xmlns="http://schemas.openxmlformats.org/package/2006/relationships"><Relationship Id="rId6" Type="http://schemas.openxmlformats.org/officeDocument/2006/relationships/image" Target="../media/image41.png"/><Relationship Id="rId4" Type="http://schemas.openxmlformats.org/officeDocument/2006/relationships/image" Target="../media/image39.png"/><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8.png"/><Relationship Id="rId5"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http://davidwees.com/multimedia-resources" TargetMode="External"/><Relationship Id="rId3" Type="http://schemas.openxmlformats.org/officeDocument/2006/relationships/hyperlink" Target="http://wees.it/ecoo"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hyperlink" Target="http://www.flickr.com/photos/dkuropatwa/2098689878/sizes/o/" TargetMode="External"/><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5.xml.rels><?xml version="1.0" encoding="UTF-8" standalone="yes"?>
<Relationships xmlns="http://schemas.openxmlformats.org/package/2006/relationships"><Relationship Id="rId4" Type="http://schemas.openxmlformats.org/officeDocument/2006/relationships/hyperlink" Target="http://www.flickr.com/photos/whiteafrican/" TargetMode="External"/><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6.xml.rels><?xml version="1.0" encoding="UTF-8" standalone="yes"?>
<Relationships xmlns="http://schemas.openxmlformats.org/package/2006/relationships"><Relationship Id="rId4" Type="http://schemas.openxmlformats.org/officeDocument/2006/relationships/hyperlink" Target="http://www.flickr.com/people/31243265@N02/" TargetMode="External"/><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7" name="Rectangle 1"/>
          <p:cNvSpPr>
            <a:spLocks noGrp="1" noChangeArrowheads="1"/>
          </p:cNvSpPr>
          <p:nvPr>
            <p:ph type="ctrTitle"/>
          </p:nvPr>
        </p:nvSpPr>
        <p:spPr>
          <a:xfrm>
            <a:off x="857250" y="1016000"/>
            <a:ext cx="8442325" cy="1389063"/>
          </a:xfrm>
        </p:spPr>
        <p:txBody>
          <a:bodyPr lIns="0" tIns="0" rIns="0" bIns="0" anchor="t"/>
          <a:lstStyle/>
          <a:p>
            <a:pPr eaLnBrk="1" hangingPunct="1">
              <a:lnSpc>
                <a:spcPct val="95000"/>
              </a:lnSpc>
            </a:pPr>
            <a:r>
              <a:rPr lang="en-US" sz="4800" smtClean="0">
                <a:solidFill>
                  <a:srgbClr val="FFFFFF"/>
                </a:solidFill>
                <a:latin typeface="Times" pitchFamily="-123" charset="0"/>
              </a:rPr>
              <a:t>Video Production with students in the Classroom</a:t>
            </a:r>
          </a:p>
        </p:txBody>
      </p:sp>
      <p:sp>
        <p:nvSpPr>
          <p:cNvPr id="14338" name="Rectangle 2"/>
          <p:cNvSpPr>
            <a:spLocks noGrp="1" noChangeArrowheads="1"/>
          </p:cNvSpPr>
          <p:nvPr>
            <p:ph type="subTitle" idx="1"/>
          </p:nvPr>
        </p:nvSpPr>
        <p:spPr>
          <a:xfrm>
            <a:off x="1771650" y="3352800"/>
            <a:ext cx="6634163" cy="3263900"/>
          </a:xfrm>
        </p:spPr>
        <p:txBody>
          <a:bodyPr lIns="0" tIns="0" rIns="0" bIns="0"/>
          <a:lstStyle/>
          <a:p>
            <a:pPr algn="l" eaLnBrk="1" hangingPunct="1">
              <a:lnSpc>
                <a:spcPct val="95000"/>
              </a:lnSpc>
              <a:spcBef>
                <a:spcPct val="0"/>
              </a:spcBef>
            </a:pPr>
            <a:r>
              <a:rPr lang="en-US" sz="3700">
                <a:solidFill>
                  <a:srgbClr val="FFFFFF"/>
                </a:solidFill>
                <a:latin typeface="Times" pitchFamily="-123" charset="0"/>
              </a:rPr>
              <a:t>David Wees</a:t>
            </a:r>
            <a:endParaRPr lang="en-US"/>
          </a:p>
          <a:p>
            <a:pPr algn="l" eaLnBrk="1" hangingPunct="1">
              <a:lnSpc>
                <a:spcPct val="95000"/>
              </a:lnSpc>
              <a:spcBef>
                <a:spcPct val="0"/>
              </a:spcBef>
            </a:pPr>
            <a:endParaRPr lang="en-US">
              <a:solidFill>
                <a:srgbClr val="FFFFFF"/>
              </a:solidFill>
              <a:latin typeface="Times" pitchFamily="-123" charset="0"/>
            </a:endParaRPr>
          </a:p>
          <a:p>
            <a:pPr algn="l" eaLnBrk="1" hangingPunct="1">
              <a:lnSpc>
                <a:spcPct val="95000"/>
              </a:lnSpc>
              <a:spcBef>
                <a:spcPct val="0"/>
              </a:spcBef>
            </a:pPr>
            <a:r>
              <a:rPr lang="en-US">
                <a:solidFill>
                  <a:srgbClr val="FFFFFF"/>
                </a:solidFill>
                <a:latin typeface="Times" pitchFamily="-123" charset="0"/>
              </a:rPr>
              <a:t>Twitter: </a:t>
            </a:r>
            <a:r>
              <a:rPr lang="en-US" u="sng">
                <a:solidFill>
                  <a:srgbClr val="99DDFF"/>
                </a:solidFill>
                <a:latin typeface="Times" pitchFamily="-123" charset="0"/>
                <a:hlinkClick r:id="rId3"/>
              </a:rPr>
              <a:t>@davidwees</a:t>
            </a:r>
            <a:endParaRPr lang="en-US"/>
          </a:p>
          <a:p>
            <a:pPr algn="l" eaLnBrk="1" hangingPunct="1">
              <a:lnSpc>
                <a:spcPct val="95000"/>
              </a:lnSpc>
              <a:spcBef>
                <a:spcPct val="0"/>
              </a:spcBef>
            </a:pPr>
            <a:r>
              <a:rPr lang="en-US">
                <a:solidFill>
                  <a:srgbClr val="FFFFFF"/>
                </a:solidFill>
                <a:latin typeface="Times" pitchFamily="-123" charset="0"/>
              </a:rPr>
              <a:t>Blog: </a:t>
            </a:r>
            <a:r>
              <a:rPr lang="en-US" u="sng">
                <a:solidFill>
                  <a:srgbClr val="99DDFF"/>
                </a:solidFill>
                <a:latin typeface="Times" pitchFamily="-123" charset="0"/>
                <a:hlinkClick r:id="rId4"/>
              </a:rPr>
              <a:t>http://davidwees.com</a:t>
            </a:r>
            <a:endParaRPr lang="en-US"/>
          </a:p>
          <a:p>
            <a:pPr algn="l" eaLnBrk="1" hangingPunct="1">
              <a:lnSpc>
                <a:spcPct val="95000"/>
              </a:lnSpc>
              <a:spcBef>
                <a:spcPct val="0"/>
              </a:spcBef>
            </a:pPr>
            <a:endParaRPr lang="en-US">
              <a:solidFill>
                <a:srgbClr val="FFFFFF"/>
              </a:solidFill>
              <a:latin typeface="Times" pitchFamily="-123" charset="0"/>
            </a:endParaRPr>
          </a:p>
          <a:p>
            <a:pPr algn="l" eaLnBrk="1" hangingPunct="1">
              <a:lnSpc>
                <a:spcPct val="95000"/>
              </a:lnSpc>
              <a:spcBef>
                <a:spcPct val="0"/>
              </a:spcBef>
            </a:pPr>
            <a:endParaRPr lang="en-US">
              <a:solidFill>
                <a:srgbClr val="FFFFFF"/>
              </a:solidFill>
              <a:latin typeface="Times" pitchFamily="-123"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1" name="Rectangle 1"/>
          <p:cNvSpPr txBox="1">
            <a:spLocks noChangeArrowheads="1"/>
          </p:cNvSpPr>
          <p:nvPr/>
        </p:nvSpPr>
        <p:spPr bwMode="auto">
          <a:xfrm>
            <a:off x="247650" y="6705600"/>
            <a:ext cx="9664700" cy="609600"/>
          </a:xfrm>
          <a:prstGeom prst="rect">
            <a:avLst/>
          </a:prstGeom>
          <a:noFill/>
          <a:ln w="9525">
            <a:noFill/>
            <a:miter lim="800000"/>
            <a:headEnd/>
            <a:tailEnd/>
          </a:ln>
        </p:spPr>
        <p:txBody>
          <a:bodyPr lIns="0" tIns="0" rIns="0" bIns="0">
            <a:prstTxWarp prst="textNoShape">
              <a:avLst/>
            </a:prstTxWarp>
          </a:bodyPr>
          <a:lstStyle/>
          <a:p>
            <a:pPr algn="ctr">
              <a:lnSpc>
                <a:spcPct val="95000"/>
              </a:lnSpc>
            </a:pPr>
            <a:r>
              <a:rPr lang="en-US" sz="3200" i="1">
                <a:solidFill>
                  <a:srgbClr val="3D85C6"/>
                </a:solidFill>
                <a:latin typeface="Times" pitchFamily="-123" charset="0"/>
              </a:rPr>
              <a:t>Let your students teach</a:t>
            </a:r>
          </a:p>
        </p:txBody>
      </p:sp>
      <p:pic>
        <p:nvPicPr>
          <p:cNvPr id="30722" name="Picture 1026">
            <a:hlinkClick r:id="" action="ppaction://media"/>
          </p:cNvPr>
          <p:cNvPicPr/>
          <p:nvPr>
            <a:videoFile r:link=""/>
          </p:nvPr>
        </p:nvPicPr>
        <p:blipFill>
          <a:blip r:embed="rId2"/>
          <a:srcRect/>
          <a:stretch>
            <a:fillRect/>
          </a:stretch>
        </p:blipFill>
        <p:spPr bwMode="auto">
          <a:xfrm>
            <a:off x="0" y="952500"/>
            <a:ext cx="10160000" cy="571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072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0722"/>
                                        </p:tgtEl>
                                      </p:cBhvr>
                                    </p:cmd>
                                  </p:childTnLst>
                                </p:cTn>
                              </p:par>
                            </p:childTnLst>
                          </p:cTn>
                        </p:par>
                      </p:childTnLst>
                    </p:cTn>
                  </p:par>
                </p:childTnLst>
              </p:cTn>
              <p:nextCondLst>
                <p:cond evt="onClick" delay="0">
                  <p:tgtEl>
                    <p:spTgt spid="30722"/>
                  </p:tgtEl>
                </p:cond>
              </p:nextCondLst>
            </p:seq>
            <p:video>
              <p:cMediaNode vol="80000">
                <p:cTn id="7" fill="hold" display="0">
                  <p:stCondLst>
                    <p:cond delay="indefinite"/>
                  </p:stCondLst>
                </p:cTn>
                <p:tgtEl>
                  <p:spTgt spid="30722"/>
                </p:tgtEl>
              </p:cMediaNode>
            </p:video>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5" name="Rectangle 1"/>
          <p:cNvSpPr txBox="1">
            <a:spLocks noChangeArrowheads="1"/>
          </p:cNvSpPr>
          <p:nvPr/>
        </p:nvSpPr>
        <p:spPr bwMode="auto">
          <a:xfrm>
            <a:off x="247650" y="6705600"/>
            <a:ext cx="9664700" cy="609600"/>
          </a:xfrm>
          <a:prstGeom prst="rect">
            <a:avLst/>
          </a:prstGeom>
          <a:noFill/>
          <a:ln w="9525">
            <a:noFill/>
            <a:miter lim="800000"/>
            <a:headEnd/>
            <a:tailEnd/>
          </a:ln>
        </p:spPr>
        <p:txBody>
          <a:bodyPr lIns="0" tIns="0" rIns="0" bIns="0">
            <a:prstTxWarp prst="textNoShape">
              <a:avLst/>
            </a:prstTxWarp>
          </a:bodyPr>
          <a:lstStyle/>
          <a:p>
            <a:pPr algn="ctr">
              <a:lnSpc>
                <a:spcPct val="95000"/>
              </a:lnSpc>
            </a:pPr>
            <a:r>
              <a:rPr lang="en-US" sz="3200" i="1">
                <a:solidFill>
                  <a:srgbClr val="3D85C6"/>
                </a:solidFill>
                <a:latin typeface="Times" pitchFamily="-123" charset="0"/>
              </a:rPr>
              <a:t>MathTrain.TV</a:t>
            </a:r>
          </a:p>
        </p:txBody>
      </p:sp>
      <p:pic>
        <p:nvPicPr>
          <p:cNvPr id="31746" name="Picture 2"/>
          <p:cNvPicPr>
            <a:picLocks noChangeAspect="1"/>
          </p:cNvPicPr>
          <p:nvPr/>
        </p:nvPicPr>
        <p:blipFill>
          <a:blip r:embed="rId2"/>
          <a:srcRect/>
          <a:stretch>
            <a:fillRect/>
          </a:stretch>
        </p:blipFill>
        <p:spPr bwMode="auto">
          <a:xfrm>
            <a:off x="508000" y="838200"/>
            <a:ext cx="9174163" cy="5495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69" name="Rectangle 1"/>
          <p:cNvSpPr>
            <a:spLocks noGrp="1" noChangeArrowheads="1"/>
          </p:cNvSpPr>
          <p:nvPr>
            <p:ph type="ctrTitle"/>
          </p:nvPr>
        </p:nvSpPr>
        <p:spPr>
          <a:xfrm>
            <a:off x="247650" y="6705600"/>
            <a:ext cx="9664700" cy="609600"/>
          </a:xfrm>
        </p:spPr>
        <p:txBody>
          <a:bodyPr lIns="0" tIns="0" rIns="0" bIns="0" anchor="t"/>
          <a:lstStyle/>
          <a:p>
            <a:pPr eaLnBrk="1" hangingPunct="1">
              <a:lnSpc>
                <a:spcPct val="95000"/>
              </a:lnSpc>
            </a:pPr>
            <a:r>
              <a:rPr lang="en-US" sz="3200" i="1">
                <a:solidFill>
                  <a:srgbClr val="3D85C6"/>
                </a:solidFill>
                <a:latin typeface="Times" pitchFamily="-123" charset="0"/>
              </a:rPr>
              <a:t>Reinvent word problems</a:t>
            </a:r>
          </a:p>
        </p:txBody>
      </p:sp>
      <p:pic>
        <p:nvPicPr>
          <p:cNvPr id="32770" name="Picture 2">
            <a:hlinkClick r:id="" action="ppaction://media"/>
          </p:cNvPr>
          <p:cNvPicPr/>
          <p:nvPr>
            <a:videoFile r:link=""/>
          </p:nvPr>
        </p:nvPicPr>
        <p:blipFill>
          <a:blip r:embed="rId3"/>
          <a:srcRect/>
          <a:stretch>
            <a:fillRect/>
          </a:stretch>
        </p:blipFill>
        <p:spPr bwMode="auto">
          <a:xfrm>
            <a:off x="0" y="914400"/>
            <a:ext cx="10160000" cy="571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277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2770"/>
                                        </p:tgtEl>
                                      </p:cBhvr>
                                    </p:cmd>
                                  </p:childTnLst>
                                </p:cTn>
                              </p:par>
                            </p:childTnLst>
                          </p:cTn>
                        </p:par>
                      </p:childTnLst>
                    </p:cTn>
                  </p:par>
                </p:childTnLst>
              </p:cTn>
              <p:nextCondLst>
                <p:cond evt="onClick" delay="0">
                  <p:tgtEl>
                    <p:spTgt spid="32770"/>
                  </p:tgtEl>
                </p:cond>
              </p:nextCondLst>
            </p:seq>
            <p:video>
              <p:cMediaNode vol="80000">
                <p:cTn id="7" fill="hold" display="0">
                  <p:stCondLst>
                    <p:cond delay="indefinite"/>
                  </p:stCondLst>
                </p:cTn>
                <p:tgtEl>
                  <p:spTgt spid="32770"/>
                </p:tgtEl>
              </p:cMediaNode>
            </p:video>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7" name="Rectangle 1"/>
          <p:cNvSpPr>
            <a:spLocks noGrp="1" noChangeArrowheads="1"/>
          </p:cNvSpPr>
          <p:nvPr>
            <p:ph type="ctrTitle"/>
          </p:nvPr>
        </p:nvSpPr>
        <p:spPr>
          <a:xfrm>
            <a:off x="247650" y="6705600"/>
            <a:ext cx="9664700" cy="609600"/>
          </a:xfrm>
        </p:spPr>
        <p:txBody>
          <a:bodyPr lIns="0" tIns="0" rIns="0" bIns="0" anchor="t"/>
          <a:lstStyle/>
          <a:p>
            <a:pPr eaLnBrk="1" hangingPunct="1">
              <a:lnSpc>
                <a:spcPct val="95000"/>
              </a:lnSpc>
            </a:pPr>
            <a:r>
              <a:rPr lang="en-US" sz="3200" i="1">
                <a:solidFill>
                  <a:srgbClr val="3D85C6"/>
                </a:solidFill>
                <a:latin typeface="Times" pitchFamily="-123" charset="0"/>
              </a:rPr>
              <a:t>Inspire students to formulate problems</a:t>
            </a:r>
          </a:p>
        </p:txBody>
      </p:sp>
      <p:sp>
        <p:nvSpPr>
          <p:cNvPr id="34818" name="Text Box 5"/>
          <p:cNvSpPr txBox="1">
            <a:spLocks noChangeArrowheads="1"/>
          </p:cNvSpPr>
          <p:nvPr/>
        </p:nvSpPr>
        <p:spPr bwMode="auto">
          <a:xfrm>
            <a:off x="6140450" y="203200"/>
            <a:ext cx="2763838" cy="280988"/>
          </a:xfrm>
          <a:prstGeom prst="rect">
            <a:avLst/>
          </a:prstGeom>
          <a:noFill/>
          <a:ln w="9525">
            <a:noFill/>
            <a:miter lim="800000"/>
            <a:headEnd/>
            <a:tailEnd/>
          </a:ln>
        </p:spPr>
        <p:txBody>
          <a:bodyPr lIns="0" tIns="0" rIns="0" bIns="0">
            <a:prstTxWarp prst="textNoShape">
              <a:avLst/>
            </a:prstTxWarp>
            <a:spAutoFit/>
          </a:bodyPr>
          <a:lstStyle/>
          <a:p>
            <a:pPr>
              <a:lnSpc>
                <a:spcPct val="95000"/>
              </a:lnSpc>
            </a:pPr>
            <a:r>
              <a:rPr lang="en-US" sz="1900">
                <a:solidFill>
                  <a:srgbClr val="FFFFFF"/>
                </a:solidFill>
                <a:latin typeface="Times" pitchFamily="-123" charset="0"/>
              </a:rPr>
              <a:t>Video credit: </a:t>
            </a:r>
            <a:r>
              <a:rPr lang="en-US" sz="1900" u="sng">
                <a:solidFill>
                  <a:srgbClr val="99DDFF"/>
                </a:solidFill>
                <a:latin typeface="Times" pitchFamily="-123" charset="0"/>
                <a:hlinkClick r:id="rId3"/>
              </a:rPr>
              <a:t>Dan Meyer</a:t>
            </a:r>
            <a:endParaRPr lang="en-US" sz="1900" u="sng">
              <a:solidFill>
                <a:srgbClr val="99DDFF"/>
              </a:solidFill>
              <a:latin typeface="Times" pitchFamily="-123" charset="0"/>
            </a:endParaRPr>
          </a:p>
        </p:txBody>
      </p:sp>
      <p:pic>
        <p:nvPicPr>
          <p:cNvPr id="34819" name="Picture 3">
            <a:hlinkClick r:id="" action="ppaction://media"/>
          </p:cNvPr>
          <p:cNvPicPr/>
          <p:nvPr>
            <a:videoFile r:link=""/>
          </p:nvPr>
        </p:nvPicPr>
        <p:blipFill>
          <a:blip r:embed="rId4"/>
          <a:srcRect/>
          <a:stretch>
            <a:fillRect/>
          </a:stretch>
        </p:blipFill>
        <p:spPr bwMode="auto">
          <a:xfrm>
            <a:off x="0" y="952500"/>
            <a:ext cx="10160000" cy="571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481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4819"/>
                                        </p:tgtEl>
                                      </p:cBhvr>
                                    </p:cmd>
                                  </p:childTnLst>
                                </p:cTn>
                              </p:par>
                            </p:childTnLst>
                          </p:cTn>
                        </p:par>
                      </p:childTnLst>
                    </p:cTn>
                  </p:par>
                </p:childTnLst>
              </p:cTn>
              <p:nextCondLst>
                <p:cond evt="onClick" delay="0">
                  <p:tgtEl>
                    <p:spTgt spid="34819"/>
                  </p:tgtEl>
                </p:cond>
              </p:nextCondLst>
            </p:seq>
            <p:video>
              <p:cMediaNode vol="80000">
                <p:cTn id="7" fill="hold" display="0">
                  <p:stCondLst>
                    <p:cond delay="indefinite"/>
                  </p:stCondLst>
                </p:cTn>
                <p:tgtEl>
                  <p:spTgt spid="34819"/>
                </p:tgtEl>
              </p:cMediaNode>
            </p:video>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6865" name="Rectangle 1"/>
          <p:cNvSpPr>
            <a:spLocks noGrp="1" noChangeArrowheads="1"/>
          </p:cNvSpPr>
          <p:nvPr>
            <p:ph type="ctrTitle"/>
          </p:nvPr>
        </p:nvSpPr>
        <p:spPr>
          <a:xfrm>
            <a:off x="203200" y="6705600"/>
            <a:ext cx="9664700" cy="609600"/>
          </a:xfrm>
        </p:spPr>
        <p:txBody>
          <a:bodyPr lIns="0" tIns="0" rIns="0" bIns="0" anchor="t"/>
          <a:lstStyle/>
          <a:p>
            <a:pPr eaLnBrk="1" hangingPunct="1">
              <a:lnSpc>
                <a:spcPct val="95000"/>
              </a:lnSpc>
            </a:pPr>
            <a:r>
              <a:rPr lang="en-US" sz="3200" i="1" smtClean="0">
                <a:solidFill>
                  <a:srgbClr val="3D85C6"/>
                </a:solidFill>
                <a:latin typeface="Times" pitchFamily="-123" charset="0"/>
              </a:rPr>
              <a:t>Use creation of media as part of learning</a:t>
            </a:r>
          </a:p>
        </p:txBody>
      </p:sp>
      <p:pic>
        <p:nvPicPr>
          <p:cNvPr id="36866" name="Picture 2">
            <a:hlinkClick r:id="" action="ppaction://media"/>
          </p:cNvPr>
          <p:cNvPicPr/>
          <p:nvPr>
            <a:videoFile r:link=""/>
          </p:nvPr>
        </p:nvPicPr>
        <p:blipFill>
          <a:blip r:embed="rId3"/>
          <a:srcRect/>
          <a:stretch>
            <a:fillRect/>
          </a:stretch>
        </p:blipFill>
        <p:spPr bwMode="auto">
          <a:xfrm>
            <a:off x="0" y="914400"/>
            <a:ext cx="10160000" cy="571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686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6866"/>
                                        </p:tgtEl>
                                      </p:cBhvr>
                                    </p:cmd>
                                  </p:childTnLst>
                                </p:cTn>
                              </p:par>
                            </p:childTnLst>
                          </p:cTn>
                        </p:par>
                      </p:childTnLst>
                    </p:cTn>
                  </p:par>
                </p:childTnLst>
              </p:cTn>
              <p:nextCondLst>
                <p:cond evt="onClick" delay="0">
                  <p:tgtEl>
                    <p:spTgt spid="36866"/>
                  </p:tgtEl>
                </p:cond>
              </p:nextCondLst>
            </p:seq>
            <p:video>
              <p:cMediaNode vol="80000">
                <p:cTn id="7" fill="hold" display="0">
                  <p:stCondLst>
                    <p:cond delay="indefinite"/>
                  </p:stCondLst>
                </p:cTn>
                <p:tgtEl>
                  <p:spTgt spid="36866"/>
                </p:tgtEl>
              </p:cMediaNode>
            </p:video>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3" name="Rectangle 1"/>
          <p:cNvSpPr>
            <a:spLocks noGrp="1" noChangeArrowheads="1"/>
          </p:cNvSpPr>
          <p:nvPr>
            <p:ph type="ctrTitle"/>
          </p:nvPr>
        </p:nvSpPr>
        <p:spPr>
          <a:xfrm>
            <a:off x="203200" y="6705600"/>
            <a:ext cx="9664700" cy="609600"/>
          </a:xfrm>
        </p:spPr>
        <p:txBody>
          <a:bodyPr lIns="0" tIns="0" rIns="0" bIns="0" anchor="t"/>
          <a:lstStyle/>
          <a:p>
            <a:pPr eaLnBrk="1" hangingPunct="1">
              <a:lnSpc>
                <a:spcPct val="95000"/>
              </a:lnSpc>
            </a:pPr>
            <a:r>
              <a:rPr lang="en-US" sz="3200" i="1" smtClean="0">
                <a:solidFill>
                  <a:srgbClr val="3D85C6"/>
                </a:solidFill>
                <a:latin typeface="Times" pitchFamily="-123" charset="0"/>
              </a:rPr>
              <a:t>More examples</a:t>
            </a:r>
          </a:p>
        </p:txBody>
      </p:sp>
      <p:pic>
        <p:nvPicPr>
          <p:cNvPr id="2" name="Picture 1"/>
          <p:cNvPicPr>
            <a:picLocks noChangeAspect="1"/>
          </p:cNvPicPr>
          <p:nvPr/>
        </p:nvPicPr>
        <p:blipFill>
          <a:blip r:embed="rId3"/>
          <a:srcRect/>
          <a:stretch>
            <a:fillRect/>
          </a:stretch>
        </p:blipFill>
        <p:spPr bwMode="auto">
          <a:xfrm>
            <a:off x="568325" y="533400"/>
            <a:ext cx="4476750" cy="2562225"/>
          </a:xfrm>
          <a:prstGeom prst="rect">
            <a:avLst/>
          </a:prstGeom>
          <a:noFill/>
          <a:ln w="9525">
            <a:noFill/>
            <a:miter lim="800000"/>
            <a:headEnd/>
            <a:tailEnd/>
          </a:ln>
        </p:spPr>
      </p:pic>
      <p:pic>
        <p:nvPicPr>
          <p:cNvPr id="4" name="Picture 3"/>
          <p:cNvPicPr>
            <a:picLocks noChangeAspect="1"/>
          </p:cNvPicPr>
          <p:nvPr/>
        </p:nvPicPr>
        <p:blipFill>
          <a:blip r:embed="rId4"/>
          <a:srcRect/>
          <a:stretch>
            <a:fillRect/>
          </a:stretch>
        </p:blipFill>
        <p:spPr bwMode="auto">
          <a:xfrm>
            <a:off x="5916613" y="515938"/>
            <a:ext cx="3200400" cy="2565400"/>
          </a:xfrm>
          <a:prstGeom prst="rect">
            <a:avLst/>
          </a:prstGeom>
          <a:noFill/>
          <a:ln w="9525">
            <a:noFill/>
            <a:miter lim="800000"/>
            <a:headEnd/>
            <a:tailEnd/>
          </a:ln>
        </p:spPr>
      </p:pic>
      <p:pic>
        <p:nvPicPr>
          <p:cNvPr id="5" name="Picture 4"/>
          <p:cNvPicPr>
            <a:picLocks noChangeAspect="1"/>
          </p:cNvPicPr>
          <p:nvPr/>
        </p:nvPicPr>
        <p:blipFill>
          <a:blip r:embed="rId5"/>
          <a:srcRect/>
          <a:stretch>
            <a:fillRect/>
          </a:stretch>
        </p:blipFill>
        <p:spPr bwMode="auto">
          <a:xfrm>
            <a:off x="3073400" y="1357313"/>
            <a:ext cx="4476750" cy="3448050"/>
          </a:xfrm>
          <a:prstGeom prst="rect">
            <a:avLst/>
          </a:prstGeom>
          <a:noFill/>
          <a:ln w="9525">
            <a:noFill/>
            <a:miter lim="800000"/>
            <a:headEnd/>
            <a:tailEnd/>
          </a:ln>
        </p:spPr>
      </p:pic>
      <p:pic>
        <p:nvPicPr>
          <p:cNvPr id="6" name="Picture 5"/>
          <p:cNvPicPr>
            <a:picLocks noChangeAspect="1"/>
          </p:cNvPicPr>
          <p:nvPr/>
        </p:nvPicPr>
        <p:blipFill>
          <a:blip r:embed="rId6"/>
          <a:srcRect/>
          <a:stretch>
            <a:fillRect/>
          </a:stretch>
        </p:blipFill>
        <p:spPr bwMode="auto">
          <a:xfrm>
            <a:off x="568325" y="3505200"/>
            <a:ext cx="4270375" cy="3008313"/>
          </a:xfrm>
          <a:prstGeom prst="rect">
            <a:avLst/>
          </a:prstGeom>
          <a:noFill/>
          <a:ln w="9525">
            <a:noFill/>
            <a:miter lim="800000"/>
            <a:headEnd/>
            <a:tailEnd/>
          </a:ln>
        </p:spPr>
      </p:pic>
      <p:pic>
        <p:nvPicPr>
          <p:cNvPr id="7" name="Picture 6"/>
          <p:cNvPicPr>
            <a:picLocks noChangeAspect="1"/>
          </p:cNvPicPr>
          <p:nvPr/>
        </p:nvPicPr>
        <p:blipFill>
          <a:blip r:embed="rId7"/>
          <a:srcRect/>
          <a:stretch>
            <a:fillRect/>
          </a:stretch>
        </p:blipFill>
        <p:spPr bwMode="auto">
          <a:xfrm>
            <a:off x="5695950" y="3656013"/>
            <a:ext cx="3709988" cy="28575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812800" y="685800"/>
            <a:ext cx="3954463" cy="3048000"/>
          </a:xfrm>
          <a:prstGeom prst="rect">
            <a:avLst/>
          </a:prstGeom>
          <a:noFill/>
          <a:ln w="9525">
            <a:noFill/>
            <a:miter lim="800000"/>
            <a:headEnd/>
            <a:tailEnd/>
          </a:ln>
        </p:spPr>
      </p:pic>
      <p:pic>
        <p:nvPicPr>
          <p:cNvPr id="3" name="Picture 2"/>
          <p:cNvPicPr>
            <a:picLocks noChangeAspect="1"/>
          </p:cNvPicPr>
          <p:nvPr/>
        </p:nvPicPr>
        <p:blipFill>
          <a:blip r:embed="rId3"/>
          <a:srcRect/>
          <a:stretch>
            <a:fillRect/>
          </a:stretch>
        </p:blipFill>
        <p:spPr bwMode="auto">
          <a:xfrm>
            <a:off x="5384800" y="717550"/>
            <a:ext cx="3810000" cy="3086100"/>
          </a:xfrm>
          <a:prstGeom prst="rect">
            <a:avLst/>
          </a:prstGeom>
          <a:noFill/>
          <a:ln w="9525">
            <a:noFill/>
            <a:miter lim="800000"/>
            <a:headEnd/>
            <a:tailEnd/>
          </a:ln>
        </p:spPr>
      </p:pic>
      <p:pic>
        <p:nvPicPr>
          <p:cNvPr id="4" name="Picture 3"/>
          <p:cNvPicPr>
            <a:picLocks noChangeAspect="1"/>
          </p:cNvPicPr>
          <p:nvPr/>
        </p:nvPicPr>
        <p:blipFill>
          <a:blip r:embed="rId4"/>
          <a:srcRect/>
          <a:stretch>
            <a:fillRect/>
          </a:stretch>
        </p:blipFill>
        <p:spPr bwMode="auto">
          <a:xfrm>
            <a:off x="3022600" y="2392363"/>
            <a:ext cx="4402138" cy="2682875"/>
          </a:xfrm>
          <a:prstGeom prst="rect">
            <a:avLst/>
          </a:prstGeom>
          <a:noFill/>
          <a:ln w="9525">
            <a:noFill/>
            <a:miter lim="800000"/>
            <a:headEnd/>
            <a:tailEnd/>
          </a:ln>
        </p:spPr>
      </p:pic>
      <p:pic>
        <p:nvPicPr>
          <p:cNvPr id="5" name="Picture 4"/>
          <p:cNvPicPr>
            <a:picLocks noChangeAspect="1"/>
          </p:cNvPicPr>
          <p:nvPr/>
        </p:nvPicPr>
        <p:blipFill>
          <a:blip r:embed="rId5"/>
          <a:srcRect/>
          <a:stretch>
            <a:fillRect/>
          </a:stretch>
        </p:blipFill>
        <p:spPr bwMode="auto">
          <a:xfrm>
            <a:off x="885825" y="4114800"/>
            <a:ext cx="4273550" cy="3276600"/>
          </a:xfrm>
          <a:prstGeom prst="rect">
            <a:avLst/>
          </a:prstGeom>
          <a:noFill/>
          <a:ln w="9525">
            <a:noFill/>
            <a:miter lim="800000"/>
            <a:headEnd/>
            <a:tailEnd/>
          </a:ln>
        </p:spPr>
      </p:pic>
      <p:pic>
        <p:nvPicPr>
          <p:cNvPr id="6" name="Picture 5"/>
          <p:cNvPicPr>
            <a:picLocks noChangeAspect="1"/>
          </p:cNvPicPr>
          <p:nvPr/>
        </p:nvPicPr>
        <p:blipFill>
          <a:blip r:embed="rId6"/>
          <a:srcRect/>
          <a:stretch>
            <a:fillRect/>
          </a:stretch>
        </p:blipFill>
        <p:spPr bwMode="auto">
          <a:xfrm>
            <a:off x="5613400" y="4168775"/>
            <a:ext cx="3944938" cy="3222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a:stretch>
            <a:fillRect/>
          </a:stretch>
        </p:blipFill>
        <p:spPr bwMode="auto">
          <a:xfrm>
            <a:off x="633413" y="609600"/>
            <a:ext cx="4141787" cy="2362200"/>
          </a:xfrm>
          <a:prstGeom prst="rect">
            <a:avLst/>
          </a:prstGeom>
          <a:noFill/>
          <a:ln w="9525">
            <a:noFill/>
            <a:miter lim="800000"/>
            <a:headEnd/>
            <a:tailEnd/>
          </a:ln>
        </p:spPr>
      </p:pic>
      <p:pic>
        <p:nvPicPr>
          <p:cNvPr id="3" name="Picture 2"/>
          <p:cNvPicPr>
            <a:picLocks noChangeAspect="1"/>
          </p:cNvPicPr>
          <p:nvPr/>
        </p:nvPicPr>
        <p:blipFill>
          <a:blip r:embed="rId3"/>
          <a:srcRect/>
          <a:stretch>
            <a:fillRect/>
          </a:stretch>
        </p:blipFill>
        <p:spPr bwMode="auto">
          <a:xfrm>
            <a:off x="5338763" y="579438"/>
            <a:ext cx="4056062" cy="2468562"/>
          </a:xfrm>
          <a:prstGeom prst="rect">
            <a:avLst/>
          </a:prstGeom>
          <a:noFill/>
          <a:ln w="9525">
            <a:noFill/>
            <a:miter lim="800000"/>
            <a:headEnd/>
            <a:tailEnd/>
          </a:ln>
        </p:spPr>
      </p:pic>
      <p:pic>
        <p:nvPicPr>
          <p:cNvPr id="4" name="Picture 3"/>
          <p:cNvPicPr>
            <a:picLocks noChangeAspect="1"/>
          </p:cNvPicPr>
          <p:nvPr/>
        </p:nvPicPr>
        <p:blipFill>
          <a:blip r:embed="rId4"/>
          <a:srcRect/>
          <a:stretch>
            <a:fillRect/>
          </a:stretch>
        </p:blipFill>
        <p:spPr bwMode="auto">
          <a:xfrm>
            <a:off x="2746375" y="2514600"/>
            <a:ext cx="4487863" cy="2562225"/>
          </a:xfrm>
          <a:prstGeom prst="rect">
            <a:avLst/>
          </a:prstGeom>
          <a:noFill/>
          <a:ln w="9525">
            <a:noFill/>
            <a:miter lim="800000"/>
            <a:headEnd/>
            <a:tailEnd/>
          </a:ln>
        </p:spPr>
      </p:pic>
      <p:pic>
        <p:nvPicPr>
          <p:cNvPr id="5" name="Picture 4"/>
          <p:cNvPicPr>
            <a:picLocks noChangeAspect="1"/>
          </p:cNvPicPr>
          <p:nvPr/>
        </p:nvPicPr>
        <p:blipFill>
          <a:blip r:embed="rId5"/>
          <a:srcRect/>
          <a:stretch>
            <a:fillRect/>
          </a:stretch>
        </p:blipFill>
        <p:spPr bwMode="auto">
          <a:xfrm>
            <a:off x="603250" y="4724400"/>
            <a:ext cx="4476750" cy="2552700"/>
          </a:xfrm>
          <a:prstGeom prst="rect">
            <a:avLst/>
          </a:prstGeom>
          <a:noFill/>
          <a:ln w="9525">
            <a:noFill/>
            <a:miter lim="800000"/>
            <a:headEnd/>
            <a:tailEnd/>
          </a:ln>
        </p:spPr>
      </p:pic>
      <p:pic>
        <p:nvPicPr>
          <p:cNvPr id="6" name="Picture 5"/>
          <p:cNvPicPr>
            <a:picLocks noChangeAspect="1"/>
          </p:cNvPicPr>
          <p:nvPr/>
        </p:nvPicPr>
        <p:blipFill>
          <a:blip r:embed="rId6"/>
          <a:srcRect/>
          <a:stretch>
            <a:fillRect/>
          </a:stretch>
        </p:blipFill>
        <p:spPr bwMode="auto">
          <a:xfrm>
            <a:off x="5473700" y="4810125"/>
            <a:ext cx="3949700" cy="2381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pPr marL="0" indent="0" eaLnBrk="1" hangingPunct="1">
              <a:buFontTx/>
              <a:buNone/>
              <a:defRPr/>
            </a:pPr>
            <a:r>
              <a:rPr lang="en-US" u="sng" dirty="0" smtClean="0">
                <a:solidFill>
                  <a:schemeClr val="accent3"/>
                </a:solidFill>
                <a:ea typeface="+mn-ea"/>
                <a:cs typeface="+mn-cs"/>
              </a:rPr>
              <a:t>Assessment</a:t>
            </a:r>
          </a:p>
          <a:p>
            <a:pPr eaLnBrk="1" hangingPunct="1">
              <a:defRPr/>
            </a:pPr>
            <a:r>
              <a:rPr lang="en-US" dirty="0" smtClean="0">
                <a:solidFill>
                  <a:schemeClr val="accent3"/>
                </a:solidFill>
                <a:ea typeface="+mn-ea"/>
                <a:cs typeface="+mn-cs"/>
              </a:rPr>
              <a:t>Use a rubric</a:t>
            </a:r>
          </a:p>
          <a:p>
            <a:pPr eaLnBrk="1" hangingPunct="1">
              <a:defRPr/>
            </a:pPr>
            <a:r>
              <a:rPr lang="en-US" dirty="0">
                <a:solidFill>
                  <a:schemeClr val="accent3"/>
                </a:solidFill>
                <a:ea typeface="+mn-ea"/>
                <a:cs typeface="+mn-cs"/>
              </a:rPr>
              <a:t>Not </a:t>
            </a:r>
            <a:r>
              <a:rPr lang="en-US" dirty="0" smtClean="0">
                <a:solidFill>
                  <a:schemeClr val="accent3"/>
                </a:solidFill>
                <a:ea typeface="+mn-ea"/>
                <a:cs typeface="+mn-cs"/>
              </a:rPr>
              <a:t>homework</a:t>
            </a:r>
          </a:p>
          <a:p>
            <a:pPr eaLnBrk="1" hangingPunct="1">
              <a:defRPr/>
            </a:pPr>
            <a:r>
              <a:rPr lang="en-US" dirty="0" smtClean="0">
                <a:solidFill>
                  <a:schemeClr val="accent3"/>
                </a:solidFill>
                <a:ea typeface="+mn-ea"/>
                <a:cs typeface="+mn-cs"/>
              </a:rPr>
              <a:t>Assess for improvement</a:t>
            </a:r>
          </a:p>
          <a:p>
            <a:pPr eaLnBrk="1" hangingPunct="1">
              <a:defRPr/>
            </a:pPr>
            <a:r>
              <a:rPr lang="en-US" dirty="0" smtClean="0">
                <a:solidFill>
                  <a:schemeClr val="accent3"/>
                </a:solidFill>
                <a:ea typeface="+mn-ea"/>
                <a:cs typeface="+mn-cs"/>
              </a:rPr>
              <a:t>No grades?</a:t>
            </a:r>
          </a:p>
          <a:p>
            <a:pPr marL="0" indent="0" eaLnBrk="1" hangingPunct="1">
              <a:buFontTx/>
              <a:buNone/>
              <a:defRPr/>
            </a:pPr>
            <a:endParaRPr lang="en-US" dirty="0" smtClean="0">
              <a:solidFill>
                <a:schemeClr val="accent3"/>
              </a:solidFill>
              <a:ea typeface="+mn-ea"/>
              <a:cs typeface="+mn-cs"/>
            </a:endParaRPr>
          </a:p>
          <a:p>
            <a:pPr eaLnBrk="1" hangingPunct="1">
              <a:defRPr/>
            </a:pPr>
            <a:endParaRPr lang="en-US" dirty="0" smtClean="0">
              <a:solidFill>
                <a:schemeClr val="accent3"/>
              </a:solidFill>
              <a:ea typeface="+mn-ea"/>
              <a:cs typeface="+mn-cs"/>
            </a:endParaRPr>
          </a:p>
          <a:p>
            <a:pPr eaLnBrk="1" hangingPunct="1">
              <a:defRPr/>
            </a:pPr>
            <a:endParaRPr lang="en-US" dirty="0" smtClean="0">
              <a:solidFill>
                <a:schemeClr val="accent3"/>
              </a:solidFill>
              <a:ea typeface="+mn-ea"/>
              <a:cs typeface="+mn-cs"/>
            </a:endParaRPr>
          </a:p>
          <a:p>
            <a:pPr eaLnBrk="1" hangingPunct="1">
              <a:defRPr/>
            </a:pPr>
            <a:endParaRPr lang="en-US" dirty="0" smtClean="0">
              <a:ea typeface="+mn-ea"/>
              <a:cs typeface="+mn-cs"/>
            </a:endParaRPr>
          </a:p>
          <a:p>
            <a:pPr eaLnBrk="1" hangingPunct="1">
              <a:defRPr/>
            </a:pPr>
            <a:endParaRPr lang="en-US" dirty="0">
              <a:ea typeface="+mn-ea"/>
              <a:cs typeface="+mn-cs"/>
            </a:endParaRPr>
          </a:p>
        </p:txBody>
      </p:sp>
      <p:sp>
        <p:nvSpPr>
          <p:cNvPr id="4" name="Content Placeholder 3"/>
          <p:cNvSpPr>
            <a:spLocks noGrp="1"/>
          </p:cNvSpPr>
          <p:nvPr>
            <p:ph sz="half" idx="2"/>
          </p:nvPr>
        </p:nvSpPr>
        <p:spPr/>
        <p:txBody>
          <a:bodyPr/>
          <a:lstStyle/>
          <a:p>
            <a:pPr marL="0" indent="0" eaLnBrk="1" hangingPunct="1">
              <a:buFontTx/>
              <a:buNone/>
              <a:defRPr/>
            </a:pPr>
            <a:r>
              <a:rPr lang="en-US" u="sng" dirty="0" smtClean="0">
                <a:solidFill>
                  <a:schemeClr val="accent3"/>
                </a:solidFill>
                <a:ea typeface="+mn-ea"/>
                <a:cs typeface="+mn-cs"/>
              </a:rPr>
              <a:t>Pedagogical</a:t>
            </a:r>
          </a:p>
          <a:p>
            <a:pPr eaLnBrk="1" hangingPunct="1">
              <a:defRPr/>
            </a:pPr>
            <a:r>
              <a:rPr lang="en-US" dirty="0" smtClean="0">
                <a:solidFill>
                  <a:schemeClr val="accent3"/>
                </a:solidFill>
                <a:ea typeface="+mn-ea"/>
                <a:cs typeface="+mn-cs"/>
              </a:rPr>
              <a:t>Constructivism</a:t>
            </a:r>
          </a:p>
          <a:p>
            <a:pPr eaLnBrk="1" hangingPunct="1">
              <a:defRPr/>
            </a:pPr>
            <a:r>
              <a:rPr lang="en-US" dirty="0" smtClean="0">
                <a:solidFill>
                  <a:schemeClr val="accent3"/>
                </a:solidFill>
                <a:ea typeface="+mn-ea"/>
                <a:cs typeface="+mn-cs"/>
              </a:rPr>
              <a:t>Collaborative</a:t>
            </a:r>
          </a:p>
          <a:p>
            <a:pPr eaLnBrk="1" hangingPunct="1">
              <a:defRPr/>
            </a:pPr>
            <a:r>
              <a:rPr lang="en-US" dirty="0" smtClean="0">
                <a:solidFill>
                  <a:schemeClr val="accent3"/>
                </a:solidFill>
                <a:ea typeface="+mn-ea"/>
                <a:cs typeface="+mn-cs"/>
              </a:rPr>
              <a:t>Developmental process</a:t>
            </a:r>
          </a:p>
          <a:p>
            <a:pPr eaLnBrk="1" hangingPunct="1">
              <a:defRPr/>
            </a:pPr>
            <a:r>
              <a:rPr lang="en-US" dirty="0" smtClean="0">
                <a:solidFill>
                  <a:schemeClr val="accent3"/>
                </a:solidFill>
                <a:ea typeface="+mn-ea"/>
                <a:cs typeface="+mn-cs"/>
              </a:rPr>
              <a:t>Differentiation</a:t>
            </a:r>
          </a:p>
          <a:p>
            <a:pPr eaLnBrk="1" hangingPunct="1">
              <a:defRPr/>
            </a:pPr>
            <a:r>
              <a:rPr lang="en-US" dirty="0" smtClean="0">
                <a:solidFill>
                  <a:schemeClr val="accent3"/>
                </a:solidFill>
                <a:ea typeface="+mn-ea"/>
                <a:cs typeface="+mn-cs"/>
              </a:rPr>
              <a:t>Autonomy, purpose, mastery</a:t>
            </a:r>
            <a:endParaRPr lang="en-US" dirty="0">
              <a:solidFill>
                <a:schemeClr val="accent3"/>
              </a:solidFill>
              <a:ea typeface="+mn-ea"/>
              <a:cs typeface="+mn-cs"/>
            </a:endParaRPr>
          </a:p>
          <a:p>
            <a:pPr eaLnBrk="1" hangingPunct="1">
              <a:defRPr/>
            </a:pPr>
            <a:endParaRPr lang="en-US" dirty="0" smtClean="0">
              <a:solidFill>
                <a:schemeClr val="accent3"/>
              </a:solidFill>
              <a:ea typeface="+mn-ea"/>
              <a:cs typeface="+mn-cs"/>
            </a:endParaRPr>
          </a:p>
          <a:p>
            <a:pPr eaLnBrk="1" hangingPunct="1">
              <a:defRPr/>
            </a:pPr>
            <a:endParaRPr lang="en-US" dirty="0">
              <a:solidFill>
                <a:schemeClr val="accent3"/>
              </a:solidFill>
              <a:ea typeface="+mn-ea"/>
              <a:cs typeface="+mn-cs"/>
            </a:endParaRPr>
          </a:p>
          <a:p>
            <a:pPr eaLnBrk="1" hangingPunct="1">
              <a:defRPr/>
            </a:pPr>
            <a:endParaRPr lang="en-US" dirty="0">
              <a:solidFill>
                <a:schemeClr val="accent3"/>
              </a:solidFill>
              <a:ea typeface="+mn-ea"/>
              <a:cs typeface="+mn-cs"/>
            </a:endParaRPr>
          </a:p>
          <a:p>
            <a:pPr eaLnBrk="1" hangingPunct="1">
              <a:defRPr/>
            </a:pPr>
            <a:endParaRPr lang="en-US" dirty="0" smtClean="0">
              <a:solidFill>
                <a:schemeClr val="accent3"/>
              </a:solidFill>
              <a:ea typeface="+mn-ea"/>
              <a:cs typeface="+mn-cs"/>
            </a:endParaRPr>
          </a:p>
          <a:p>
            <a:pPr eaLnBrk="1" hangingPunct="1">
              <a:defRPr/>
            </a:pPr>
            <a:endParaRPr lang="en-US" dirty="0" smtClean="0">
              <a:solidFill>
                <a:schemeClr val="accent3"/>
              </a:solidFill>
              <a:ea typeface="+mn-ea"/>
              <a:cs typeface="+mn-cs"/>
            </a:endParaRPr>
          </a:p>
          <a:p>
            <a:pPr eaLnBrk="1" hangingPunct="1">
              <a:defRPr/>
            </a:pPr>
            <a:endParaRPr lang="en-US" dirty="0">
              <a:ea typeface="+mn-ea"/>
              <a:cs typeface="+mn-cs"/>
            </a:endParaRPr>
          </a:p>
        </p:txBody>
      </p:sp>
      <p:sp>
        <p:nvSpPr>
          <p:cNvPr id="43011" name="Title 1"/>
          <p:cNvSpPr>
            <a:spLocks noGrp="1"/>
          </p:cNvSpPr>
          <p:nvPr>
            <p:ph type="title"/>
          </p:nvPr>
        </p:nvSpPr>
        <p:spPr>
          <a:xfrm>
            <a:off x="736600" y="457200"/>
            <a:ext cx="8636000" cy="1271588"/>
          </a:xfrm>
        </p:spPr>
        <p:txBody>
          <a:bodyPr/>
          <a:lstStyle/>
          <a:p>
            <a:pPr eaLnBrk="1" hangingPunct="1"/>
            <a:r>
              <a:rPr lang="en-US" smtClean="0">
                <a:solidFill>
                  <a:schemeClr val="bg1"/>
                </a:solidFill>
              </a:rPr>
              <a:t>Guidelines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3" name="Title 1"/>
          <p:cNvSpPr>
            <a:spLocks noGrp="1"/>
          </p:cNvSpPr>
          <p:nvPr>
            <p:ph type="title"/>
          </p:nvPr>
        </p:nvSpPr>
        <p:spPr>
          <a:xfrm>
            <a:off x="736600" y="3200400"/>
            <a:ext cx="8636000" cy="1271588"/>
          </a:xfrm>
        </p:spPr>
        <p:txBody>
          <a:bodyPr/>
          <a:lstStyle/>
          <a:p>
            <a:pPr eaLnBrk="1" hangingPunct="1"/>
            <a:r>
              <a:rPr lang="en-US" smtClean="0">
                <a:solidFill>
                  <a:schemeClr val="bg1"/>
                </a:solidFill>
              </a:rPr>
              <a:t>The tools I use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Title 1"/>
          <p:cNvSpPr>
            <a:spLocks noGrp="1"/>
          </p:cNvSpPr>
          <p:nvPr>
            <p:ph type="title"/>
          </p:nvPr>
        </p:nvSpPr>
        <p:spPr>
          <a:xfrm>
            <a:off x="736600" y="3276600"/>
            <a:ext cx="8636000" cy="1271588"/>
          </a:xfrm>
        </p:spPr>
        <p:txBody>
          <a:bodyPr/>
          <a:lstStyle/>
          <a:p>
            <a:pPr eaLnBrk="1" hangingPunct="1"/>
            <a:r>
              <a:rPr lang="en-US" smtClean="0">
                <a:solidFill>
                  <a:schemeClr val="bg1"/>
                </a:solidFill>
              </a:rPr>
              <a:t>Why use video?</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7" name="Rectangle 1"/>
          <p:cNvSpPr>
            <a:spLocks noGrp="1" noChangeArrowheads="1"/>
          </p:cNvSpPr>
          <p:nvPr>
            <p:ph type="ctrTitle"/>
          </p:nvPr>
        </p:nvSpPr>
        <p:spPr>
          <a:xfrm>
            <a:off x="247650" y="6705600"/>
            <a:ext cx="9664700" cy="609600"/>
          </a:xfrm>
        </p:spPr>
        <p:txBody>
          <a:bodyPr lIns="0" tIns="0" rIns="0" bIns="0" anchor="t"/>
          <a:lstStyle/>
          <a:p>
            <a:pPr eaLnBrk="1" hangingPunct="1">
              <a:lnSpc>
                <a:spcPct val="95000"/>
              </a:lnSpc>
            </a:pPr>
            <a:r>
              <a:rPr lang="en-US" sz="3200" i="1" smtClean="0">
                <a:solidFill>
                  <a:srgbClr val="3D85C6"/>
                </a:solidFill>
                <a:latin typeface="Times" pitchFamily="-123" charset="0"/>
              </a:rPr>
              <a:t>Audio Recording &amp; Editing Tools</a:t>
            </a:r>
          </a:p>
        </p:txBody>
      </p:sp>
      <p:pic>
        <p:nvPicPr>
          <p:cNvPr id="45058" name="Picture 1"/>
          <p:cNvPicPr>
            <a:picLocks noChangeAspect="1"/>
          </p:cNvPicPr>
          <p:nvPr/>
        </p:nvPicPr>
        <p:blipFill>
          <a:blip r:embed="rId3"/>
          <a:srcRect/>
          <a:stretch>
            <a:fillRect/>
          </a:stretch>
        </p:blipFill>
        <p:spPr bwMode="auto">
          <a:xfrm>
            <a:off x="584200" y="762000"/>
            <a:ext cx="5586413" cy="2743200"/>
          </a:xfrm>
          <a:prstGeom prst="rect">
            <a:avLst/>
          </a:prstGeom>
          <a:noFill/>
          <a:ln w="9525">
            <a:noFill/>
            <a:miter lim="800000"/>
            <a:headEnd/>
            <a:tailEnd/>
          </a:ln>
        </p:spPr>
      </p:pic>
      <p:pic>
        <p:nvPicPr>
          <p:cNvPr id="45059" name="Picture 2"/>
          <p:cNvPicPr>
            <a:picLocks noChangeAspect="1"/>
          </p:cNvPicPr>
          <p:nvPr/>
        </p:nvPicPr>
        <p:blipFill>
          <a:blip r:embed="rId4"/>
          <a:srcRect/>
          <a:stretch>
            <a:fillRect/>
          </a:stretch>
        </p:blipFill>
        <p:spPr bwMode="auto">
          <a:xfrm>
            <a:off x="584200" y="4343400"/>
            <a:ext cx="5586413" cy="1203325"/>
          </a:xfrm>
          <a:prstGeom prst="rect">
            <a:avLst/>
          </a:prstGeom>
          <a:noFill/>
          <a:ln w="9525">
            <a:noFill/>
            <a:miter lim="800000"/>
            <a:headEnd/>
            <a:tailEnd/>
          </a:ln>
        </p:spPr>
      </p:pic>
      <p:pic>
        <p:nvPicPr>
          <p:cNvPr id="45060" name="Picture 3"/>
          <p:cNvPicPr>
            <a:picLocks noChangeAspect="1"/>
          </p:cNvPicPr>
          <p:nvPr/>
        </p:nvPicPr>
        <p:blipFill>
          <a:blip r:embed="rId5"/>
          <a:srcRect/>
          <a:stretch>
            <a:fillRect/>
          </a:stretch>
        </p:blipFill>
        <p:spPr bwMode="auto">
          <a:xfrm>
            <a:off x="6604000" y="762000"/>
            <a:ext cx="3189288" cy="4784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5" name="Rectangle 1"/>
          <p:cNvSpPr>
            <a:spLocks noGrp="1" noChangeArrowheads="1"/>
          </p:cNvSpPr>
          <p:nvPr>
            <p:ph type="ctrTitle"/>
          </p:nvPr>
        </p:nvSpPr>
        <p:spPr>
          <a:xfrm>
            <a:off x="247650" y="6705600"/>
            <a:ext cx="9664700" cy="609600"/>
          </a:xfrm>
        </p:spPr>
        <p:txBody>
          <a:bodyPr lIns="0" tIns="0" rIns="0" bIns="0" anchor="t"/>
          <a:lstStyle/>
          <a:p>
            <a:pPr eaLnBrk="1" hangingPunct="1">
              <a:lnSpc>
                <a:spcPct val="95000"/>
              </a:lnSpc>
            </a:pPr>
            <a:r>
              <a:rPr lang="en-US" sz="3200" i="1" smtClean="0">
                <a:solidFill>
                  <a:srgbClr val="3D85C6"/>
                </a:solidFill>
                <a:latin typeface="Times" pitchFamily="-123" charset="0"/>
              </a:rPr>
              <a:t>Video Recording &amp; Editing Tools</a:t>
            </a:r>
          </a:p>
        </p:txBody>
      </p:sp>
      <p:pic>
        <p:nvPicPr>
          <p:cNvPr id="47106" name="Picture 1"/>
          <p:cNvPicPr>
            <a:picLocks noChangeAspect="1"/>
          </p:cNvPicPr>
          <p:nvPr/>
        </p:nvPicPr>
        <p:blipFill>
          <a:blip r:embed="rId3"/>
          <a:srcRect r="607" b="5208"/>
          <a:stretch>
            <a:fillRect/>
          </a:stretch>
        </p:blipFill>
        <p:spPr bwMode="auto">
          <a:xfrm>
            <a:off x="889000" y="990600"/>
            <a:ext cx="3533775" cy="1939925"/>
          </a:xfrm>
          <a:prstGeom prst="rect">
            <a:avLst/>
          </a:prstGeom>
          <a:noFill/>
          <a:ln w="9525">
            <a:noFill/>
            <a:miter lim="800000"/>
            <a:headEnd/>
            <a:tailEnd/>
          </a:ln>
        </p:spPr>
      </p:pic>
      <p:pic>
        <p:nvPicPr>
          <p:cNvPr id="47107" name="Picture 2"/>
          <p:cNvPicPr>
            <a:picLocks noChangeAspect="1"/>
          </p:cNvPicPr>
          <p:nvPr/>
        </p:nvPicPr>
        <p:blipFill>
          <a:blip r:embed="rId4"/>
          <a:srcRect/>
          <a:stretch>
            <a:fillRect/>
          </a:stretch>
        </p:blipFill>
        <p:spPr bwMode="auto">
          <a:xfrm>
            <a:off x="873125" y="3886200"/>
            <a:ext cx="3549650" cy="1898650"/>
          </a:xfrm>
          <a:prstGeom prst="rect">
            <a:avLst/>
          </a:prstGeom>
          <a:noFill/>
          <a:ln w="9525">
            <a:noFill/>
            <a:miter lim="800000"/>
            <a:headEnd/>
            <a:tailEnd/>
          </a:ln>
        </p:spPr>
      </p:pic>
      <p:pic>
        <p:nvPicPr>
          <p:cNvPr id="47108" name="Picture 3"/>
          <p:cNvPicPr>
            <a:picLocks noChangeAspect="1"/>
          </p:cNvPicPr>
          <p:nvPr/>
        </p:nvPicPr>
        <p:blipFill>
          <a:blip r:embed="rId5"/>
          <a:srcRect/>
          <a:stretch>
            <a:fillRect/>
          </a:stretch>
        </p:blipFill>
        <p:spPr bwMode="auto">
          <a:xfrm>
            <a:off x="5613400" y="3886200"/>
            <a:ext cx="3581400" cy="1914525"/>
          </a:xfrm>
          <a:prstGeom prst="rect">
            <a:avLst/>
          </a:prstGeom>
          <a:noFill/>
          <a:ln w="9525">
            <a:noFill/>
            <a:miter lim="800000"/>
            <a:headEnd/>
            <a:tailEnd/>
          </a:ln>
        </p:spPr>
      </p:pic>
      <p:pic>
        <p:nvPicPr>
          <p:cNvPr id="47109" name="Picture 5"/>
          <p:cNvPicPr>
            <a:picLocks noChangeAspect="1"/>
          </p:cNvPicPr>
          <p:nvPr/>
        </p:nvPicPr>
        <p:blipFill>
          <a:blip r:embed="rId6"/>
          <a:srcRect/>
          <a:stretch>
            <a:fillRect/>
          </a:stretch>
        </p:blipFill>
        <p:spPr bwMode="auto">
          <a:xfrm>
            <a:off x="5613400" y="990600"/>
            <a:ext cx="3629025" cy="1939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3" name="Rectangle 1"/>
          <p:cNvSpPr>
            <a:spLocks noGrp="1" noChangeArrowheads="1"/>
          </p:cNvSpPr>
          <p:nvPr>
            <p:ph type="ctrTitle"/>
          </p:nvPr>
        </p:nvSpPr>
        <p:spPr>
          <a:xfrm>
            <a:off x="247650" y="6705600"/>
            <a:ext cx="9664700" cy="609600"/>
          </a:xfrm>
        </p:spPr>
        <p:txBody>
          <a:bodyPr lIns="0" tIns="0" rIns="0" bIns="0" anchor="t"/>
          <a:lstStyle/>
          <a:p>
            <a:pPr eaLnBrk="1" hangingPunct="1">
              <a:lnSpc>
                <a:spcPct val="95000"/>
              </a:lnSpc>
            </a:pPr>
            <a:r>
              <a:rPr lang="en-US" sz="3200" i="1" smtClean="0">
                <a:solidFill>
                  <a:srgbClr val="3D85C6"/>
                </a:solidFill>
                <a:latin typeface="Times" pitchFamily="-123" charset="0"/>
              </a:rPr>
              <a:t>Video Convertors</a:t>
            </a:r>
          </a:p>
        </p:txBody>
      </p:sp>
      <p:pic>
        <p:nvPicPr>
          <p:cNvPr id="49154" name="Picture 1"/>
          <p:cNvPicPr>
            <a:picLocks noChangeAspect="1"/>
          </p:cNvPicPr>
          <p:nvPr/>
        </p:nvPicPr>
        <p:blipFill>
          <a:blip r:embed="rId3"/>
          <a:srcRect/>
          <a:stretch>
            <a:fillRect/>
          </a:stretch>
        </p:blipFill>
        <p:spPr bwMode="auto">
          <a:xfrm>
            <a:off x="954088" y="990600"/>
            <a:ext cx="3403600" cy="1939925"/>
          </a:xfrm>
          <a:prstGeom prst="rect">
            <a:avLst/>
          </a:prstGeom>
          <a:noFill/>
          <a:ln w="9525">
            <a:noFill/>
            <a:miter lim="800000"/>
            <a:headEnd/>
            <a:tailEnd/>
          </a:ln>
        </p:spPr>
      </p:pic>
      <p:pic>
        <p:nvPicPr>
          <p:cNvPr id="49155" name="Picture 2"/>
          <p:cNvPicPr>
            <a:picLocks noChangeAspect="1"/>
          </p:cNvPicPr>
          <p:nvPr/>
        </p:nvPicPr>
        <p:blipFill>
          <a:blip r:embed="rId4"/>
          <a:srcRect/>
          <a:stretch>
            <a:fillRect/>
          </a:stretch>
        </p:blipFill>
        <p:spPr bwMode="auto">
          <a:xfrm>
            <a:off x="3375025" y="3886200"/>
            <a:ext cx="3457575" cy="1898650"/>
          </a:xfrm>
          <a:prstGeom prst="rect">
            <a:avLst/>
          </a:prstGeom>
          <a:noFill/>
          <a:ln w="9525">
            <a:noFill/>
            <a:miter lim="800000"/>
            <a:headEnd/>
            <a:tailEnd/>
          </a:ln>
        </p:spPr>
      </p:pic>
      <p:pic>
        <p:nvPicPr>
          <p:cNvPr id="49156" name="Picture 5"/>
          <p:cNvPicPr>
            <a:picLocks noChangeAspect="1"/>
          </p:cNvPicPr>
          <p:nvPr/>
        </p:nvPicPr>
        <p:blipFill>
          <a:blip r:embed="rId5"/>
          <a:srcRect/>
          <a:stretch>
            <a:fillRect/>
          </a:stretch>
        </p:blipFill>
        <p:spPr bwMode="auto">
          <a:xfrm>
            <a:off x="5834063" y="990600"/>
            <a:ext cx="3187700" cy="1939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1" name="Rectangle 1"/>
          <p:cNvSpPr>
            <a:spLocks noGrp="1" noChangeArrowheads="1"/>
          </p:cNvSpPr>
          <p:nvPr>
            <p:ph type="ctrTitle"/>
          </p:nvPr>
        </p:nvSpPr>
        <p:spPr>
          <a:xfrm>
            <a:off x="247650" y="6705600"/>
            <a:ext cx="9664700" cy="609600"/>
          </a:xfrm>
        </p:spPr>
        <p:txBody>
          <a:bodyPr lIns="0" tIns="0" rIns="0" bIns="0" anchor="t"/>
          <a:lstStyle/>
          <a:p>
            <a:pPr eaLnBrk="1" hangingPunct="1">
              <a:lnSpc>
                <a:spcPct val="95000"/>
              </a:lnSpc>
            </a:pPr>
            <a:r>
              <a:rPr lang="en-US" sz="3200" i="1" smtClean="0">
                <a:solidFill>
                  <a:srgbClr val="3D85C6"/>
                </a:solidFill>
                <a:latin typeface="Times" pitchFamily="-123" charset="0"/>
              </a:rPr>
              <a:t>Image Editing Tools</a:t>
            </a:r>
          </a:p>
        </p:txBody>
      </p:sp>
      <p:pic>
        <p:nvPicPr>
          <p:cNvPr id="51202" name="Picture 1"/>
          <p:cNvPicPr>
            <a:picLocks noChangeAspect="1"/>
          </p:cNvPicPr>
          <p:nvPr/>
        </p:nvPicPr>
        <p:blipFill>
          <a:blip r:embed="rId3"/>
          <a:srcRect/>
          <a:stretch>
            <a:fillRect/>
          </a:stretch>
        </p:blipFill>
        <p:spPr bwMode="auto">
          <a:xfrm>
            <a:off x="823913" y="1143000"/>
            <a:ext cx="4038600" cy="1776413"/>
          </a:xfrm>
          <a:prstGeom prst="rect">
            <a:avLst/>
          </a:prstGeom>
          <a:noFill/>
          <a:ln w="9525">
            <a:noFill/>
            <a:miter lim="800000"/>
            <a:headEnd/>
            <a:tailEnd/>
          </a:ln>
        </p:spPr>
      </p:pic>
      <p:pic>
        <p:nvPicPr>
          <p:cNvPr id="51203" name="Picture 2"/>
          <p:cNvPicPr>
            <a:picLocks noChangeAspect="1"/>
          </p:cNvPicPr>
          <p:nvPr/>
        </p:nvPicPr>
        <p:blipFill>
          <a:blip r:embed="rId4"/>
          <a:srcRect b="14951"/>
          <a:stretch>
            <a:fillRect/>
          </a:stretch>
        </p:blipFill>
        <p:spPr bwMode="auto">
          <a:xfrm>
            <a:off x="5364163" y="1143000"/>
            <a:ext cx="4219575" cy="1776413"/>
          </a:xfrm>
          <a:prstGeom prst="rect">
            <a:avLst/>
          </a:prstGeom>
          <a:noFill/>
          <a:ln w="9525">
            <a:noFill/>
            <a:miter lim="800000"/>
            <a:headEnd/>
            <a:tailEnd/>
          </a:ln>
        </p:spPr>
      </p:pic>
      <p:pic>
        <p:nvPicPr>
          <p:cNvPr id="51204" name="Picture 3"/>
          <p:cNvPicPr>
            <a:picLocks noChangeAspect="1"/>
          </p:cNvPicPr>
          <p:nvPr/>
        </p:nvPicPr>
        <p:blipFill>
          <a:blip r:embed="rId5"/>
          <a:srcRect b="23709"/>
          <a:stretch>
            <a:fillRect/>
          </a:stretch>
        </p:blipFill>
        <p:spPr bwMode="auto">
          <a:xfrm>
            <a:off x="833438" y="4114800"/>
            <a:ext cx="4017962" cy="1770063"/>
          </a:xfrm>
          <a:prstGeom prst="rect">
            <a:avLst/>
          </a:prstGeom>
          <a:noFill/>
          <a:ln w="9525">
            <a:noFill/>
            <a:miter lim="800000"/>
            <a:headEnd/>
            <a:tailEnd/>
          </a:ln>
        </p:spPr>
      </p:pic>
      <p:pic>
        <p:nvPicPr>
          <p:cNvPr id="51205" name="Picture 4"/>
          <p:cNvPicPr>
            <a:picLocks noChangeAspect="1"/>
          </p:cNvPicPr>
          <p:nvPr/>
        </p:nvPicPr>
        <p:blipFill>
          <a:blip r:embed="rId6"/>
          <a:srcRect b="15527"/>
          <a:stretch>
            <a:fillRect/>
          </a:stretch>
        </p:blipFill>
        <p:spPr bwMode="auto">
          <a:xfrm>
            <a:off x="5364163" y="4105275"/>
            <a:ext cx="4219575" cy="1779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lstStyle/>
          <a:p>
            <a:pPr marL="0" indent="0" eaLnBrk="1" hangingPunct="1">
              <a:buFontTx/>
              <a:buNone/>
              <a:defRPr/>
            </a:pPr>
            <a:r>
              <a:rPr lang="en-US" u="sng" dirty="0" smtClean="0">
                <a:solidFill>
                  <a:schemeClr val="accent3"/>
                </a:solidFill>
                <a:ea typeface="+mn-ea"/>
                <a:cs typeface="+mn-cs"/>
              </a:rPr>
              <a:t>Technical</a:t>
            </a:r>
          </a:p>
          <a:p>
            <a:pPr eaLnBrk="1" hangingPunct="1">
              <a:defRPr/>
            </a:pPr>
            <a:r>
              <a:rPr lang="en-US" dirty="0" smtClean="0">
                <a:solidFill>
                  <a:schemeClr val="accent3"/>
                </a:solidFill>
                <a:ea typeface="+mn-ea"/>
                <a:cs typeface="+mn-cs"/>
              </a:rPr>
              <a:t>Video format/file type</a:t>
            </a:r>
          </a:p>
          <a:p>
            <a:pPr eaLnBrk="1" hangingPunct="1">
              <a:defRPr/>
            </a:pPr>
            <a:r>
              <a:rPr lang="en-US" dirty="0" smtClean="0">
                <a:solidFill>
                  <a:schemeClr val="accent3"/>
                </a:solidFill>
                <a:ea typeface="+mn-ea"/>
                <a:cs typeface="+mn-cs"/>
              </a:rPr>
              <a:t>Poor quality audio</a:t>
            </a:r>
          </a:p>
          <a:p>
            <a:pPr eaLnBrk="1" hangingPunct="1">
              <a:defRPr/>
            </a:pPr>
            <a:r>
              <a:rPr lang="en-US" dirty="0" smtClean="0">
                <a:solidFill>
                  <a:schemeClr val="accent3"/>
                </a:solidFill>
                <a:ea typeface="+mn-ea"/>
                <a:cs typeface="+mn-cs"/>
              </a:rPr>
              <a:t>Shaky movies</a:t>
            </a:r>
          </a:p>
          <a:p>
            <a:pPr eaLnBrk="1" hangingPunct="1">
              <a:defRPr/>
            </a:pPr>
            <a:r>
              <a:rPr lang="en-US" dirty="0" smtClean="0">
                <a:solidFill>
                  <a:schemeClr val="accent3"/>
                </a:solidFill>
                <a:ea typeface="+mn-ea"/>
                <a:cs typeface="+mn-cs"/>
              </a:rPr>
              <a:t>Trouble-shooting</a:t>
            </a:r>
          </a:p>
          <a:p>
            <a:pPr eaLnBrk="1" hangingPunct="1">
              <a:defRPr/>
            </a:pPr>
            <a:r>
              <a:rPr lang="en-US" dirty="0">
                <a:solidFill>
                  <a:schemeClr val="accent3"/>
                </a:solidFill>
                <a:ea typeface="+mn-ea"/>
                <a:cs typeface="+mn-cs"/>
              </a:rPr>
              <a:t>Sharing the </a:t>
            </a:r>
            <a:r>
              <a:rPr lang="en-US" dirty="0" smtClean="0">
                <a:solidFill>
                  <a:schemeClr val="accent3"/>
                </a:solidFill>
                <a:ea typeface="+mn-ea"/>
                <a:cs typeface="+mn-cs"/>
              </a:rPr>
              <a:t>videos</a:t>
            </a:r>
          </a:p>
          <a:p>
            <a:pPr eaLnBrk="1" hangingPunct="1">
              <a:defRPr/>
            </a:pPr>
            <a:r>
              <a:rPr lang="en-US" dirty="0" smtClean="0">
                <a:solidFill>
                  <a:schemeClr val="accent3"/>
                </a:solidFill>
                <a:ea typeface="+mn-ea"/>
                <a:cs typeface="+mn-cs"/>
              </a:rPr>
              <a:t>Finding resources</a:t>
            </a:r>
            <a:endParaRPr lang="en-US" dirty="0">
              <a:solidFill>
                <a:schemeClr val="accent3"/>
              </a:solidFill>
              <a:ea typeface="+mn-ea"/>
              <a:cs typeface="+mn-cs"/>
            </a:endParaRPr>
          </a:p>
          <a:p>
            <a:pPr eaLnBrk="1" hangingPunct="1">
              <a:defRPr/>
            </a:pPr>
            <a:endParaRPr lang="en-US" dirty="0" smtClean="0">
              <a:ea typeface="+mn-ea"/>
              <a:cs typeface="+mn-cs"/>
            </a:endParaRPr>
          </a:p>
          <a:p>
            <a:pPr eaLnBrk="1" hangingPunct="1">
              <a:defRPr/>
            </a:pPr>
            <a:endParaRPr lang="en-US" dirty="0">
              <a:ea typeface="+mn-ea"/>
              <a:cs typeface="+mn-cs"/>
            </a:endParaRPr>
          </a:p>
        </p:txBody>
      </p:sp>
      <p:sp>
        <p:nvSpPr>
          <p:cNvPr id="4" name="Content Placeholder 3"/>
          <p:cNvSpPr>
            <a:spLocks noGrp="1"/>
          </p:cNvSpPr>
          <p:nvPr>
            <p:ph sz="half" idx="2"/>
          </p:nvPr>
        </p:nvSpPr>
        <p:spPr/>
        <p:txBody>
          <a:bodyPr/>
          <a:lstStyle/>
          <a:p>
            <a:pPr marL="0" indent="0" eaLnBrk="1" hangingPunct="1">
              <a:buFontTx/>
              <a:buNone/>
              <a:defRPr/>
            </a:pPr>
            <a:r>
              <a:rPr lang="en-US" u="sng" dirty="0" smtClean="0">
                <a:solidFill>
                  <a:schemeClr val="accent3"/>
                </a:solidFill>
                <a:ea typeface="+mn-ea"/>
                <a:cs typeface="+mn-cs"/>
              </a:rPr>
              <a:t>Pedagogical</a:t>
            </a:r>
          </a:p>
          <a:p>
            <a:pPr eaLnBrk="1" hangingPunct="1">
              <a:defRPr/>
            </a:pPr>
            <a:r>
              <a:rPr lang="en-US" dirty="0" smtClean="0">
                <a:solidFill>
                  <a:schemeClr val="accent3"/>
                </a:solidFill>
                <a:ea typeface="+mn-ea"/>
                <a:cs typeface="+mn-cs"/>
              </a:rPr>
              <a:t>Production </a:t>
            </a:r>
            <a:r>
              <a:rPr lang="en-US" dirty="0">
                <a:solidFill>
                  <a:schemeClr val="accent3"/>
                </a:solidFill>
                <a:ea typeface="+mn-ea"/>
                <a:cs typeface="+mn-cs"/>
              </a:rPr>
              <a:t>in </a:t>
            </a:r>
            <a:r>
              <a:rPr lang="en-US" dirty="0" smtClean="0">
                <a:solidFill>
                  <a:schemeClr val="accent3"/>
                </a:solidFill>
                <a:ea typeface="+mn-ea"/>
                <a:cs typeface="+mn-cs"/>
              </a:rPr>
              <a:t>series</a:t>
            </a:r>
          </a:p>
          <a:p>
            <a:pPr eaLnBrk="1" hangingPunct="1">
              <a:defRPr/>
            </a:pPr>
            <a:r>
              <a:rPr lang="en-US" dirty="0" smtClean="0">
                <a:solidFill>
                  <a:schemeClr val="accent3"/>
                </a:solidFill>
                <a:ea typeface="+mn-ea"/>
                <a:cs typeface="+mn-cs"/>
              </a:rPr>
              <a:t>Hard to assess</a:t>
            </a:r>
          </a:p>
          <a:p>
            <a:pPr eaLnBrk="1" hangingPunct="1">
              <a:defRPr/>
            </a:pPr>
            <a:r>
              <a:rPr lang="en-US" dirty="0" smtClean="0">
                <a:solidFill>
                  <a:schemeClr val="accent3"/>
                </a:solidFill>
                <a:ea typeface="+mn-ea"/>
                <a:cs typeface="+mn-cs"/>
              </a:rPr>
              <a:t>Expensive</a:t>
            </a:r>
          </a:p>
          <a:p>
            <a:pPr eaLnBrk="1" hangingPunct="1">
              <a:defRPr/>
            </a:pPr>
            <a:r>
              <a:rPr lang="en-US" dirty="0" smtClean="0">
                <a:solidFill>
                  <a:schemeClr val="accent3"/>
                </a:solidFill>
                <a:ea typeface="+mn-ea"/>
                <a:cs typeface="+mn-cs"/>
              </a:rPr>
              <a:t>Can </a:t>
            </a:r>
            <a:r>
              <a:rPr lang="en-US" dirty="0">
                <a:solidFill>
                  <a:schemeClr val="accent3"/>
                </a:solidFill>
                <a:ea typeface="+mn-ea"/>
                <a:cs typeface="+mn-cs"/>
              </a:rPr>
              <a:t>be </a:t>
            </a:r>
            <a:r>
              <a:rPr lang="en-US" dirty="0" smtClean="0">
                <a:solidFill>
                  <a:schemeClr val="accent3"/>
                </a:solidFill>
                <a:ea typeface="+mn-ea"/>
                <a:cs typeface="+mn-cs"/>
              </a:rPr>
              <a:t>time-consuming</a:t>
            </a:r>
          </a:p>
          <a:p>
            <a:pPr eaLnBrk="1" hangingPunct="1">
              <a:defRPr/>
            </a:pPr>
            <a:r>
              <a:rPr lang="en-US" dirty="0" smtClean="0">
                <a:solidFill>
                  <a:schemeClr val="accent3"/>
                </a:solidFill>
                <a:ea typeface="+mn-ea"/>
                <a:cs typeface="+mn-cs"/>
              </a:rPr>
              <a:t>Copyright</a:t>
            </a:r>
          </a:p>
          <a:p>
            <a:pPr eaLnBrk="1" hangingPunct="1">
              <a:defRPr/>
            </a:pPr>
            <a:r>
              <a:rPr lang="en-US" dirty="0">
                <a:solidFill>
                  <a:schemeClr val="accent3"/>
                </a:solidFill>
                <a:ea typeface="+mn-ea"/>
                <a:cs typeface="+mn-cs"/>
              </a:rPr>
              <a:t>Privacy issues</a:t>
            </a:r>
          </a:p>
          <a:p>
            <a:pPr eaLnBrk="1" hangingPunct="1">
              <a:defRPr/>
            </a:pPr>
            <a:endParaRPr lang="en-US" dirty="0">
              <a:solidFill>
                <a:schemeClr val="accent3"/>
              </a:solidFill>
              <a:ea typeface="+mn-ea"/>
              <a:cs typeface="+mn-cs"/>
            </a:endParaRPr>
          </a:p>
          <a:p>
            <a:pPr eaLnBrk="1" hangingPunct="1">
              <a:defRPr/>
            </a:pPr>
            <a:endParaRPr lang="en-US" dirty="0" smtClean="0">
              <a:solidFill>
                <a:schemeClr val="accent3"/>
              </a:solidFill>
              <a:ea typeface="+mn-ea"/>
              <a:cs typeface="+mn-cs"/>
            </a:endParaRPr>
          </a:p>
          <a:p>
            <a:pPr eaLnBrk="1" hangingPunct="1">
              <a:defRPr/>
            </a:pPr>
            <a:endParaRPr lang="en-US" dirty="0" smtClean="0">
              <a:solidFill>
                <a:schemeClr val="accent3"/>
              </a:solidFill>
              <a:ea typeface="+mn-ea"/>
              <a:cs typeface="+mn-cs"/>
            </a:endParaRPr>
          </a:p>
          <a:p>
            <a:pPr eaLnBrk="1" hangingPunct="1">
              <a:defRPr/>
            </a:pPr>
            <a:endParaRPr lang="en-US" dirty="0">
              <a:ea typeface="+mn-ea"/>
              <a:cs typeface="+mn-cs"/>
            </a:endParaRPr>
          </a:p>
        </p:txBody>
      </p:sp>
      <p:sp>
        <p:nvSpPr>
          <p:cNvPr id="53251" name="Title 1"/>
          <p:cNvSpPr>
            <a:spLocks noGrp="1"/>
          </p:cNvSpPr>
          <p:nvPr>
            <p:ph type="title"/>
          </p:nvPr>
        </p:nvSpPr>
        <p:spPr>
          <a:xfrm>
            <a:off x="736600" y="457200"/>
            <a:ext cx="8636000" cy="1271588"/>
          </a:xfrm>
        </p:spPr>
        <p:txBody>
          <a:bodyPr/>
          <a:lstStyle/>
          <a:p>
            <a:pPr eaLnBrk="1" hangingPunct="1"/>
            <a:r>
              <a:rPr lang="en-US" smtClean="0">
                <a:solidFill>
                  <a:schemeClr val="bg1"/>
                </a:solidFill>
              </a:rPr>
              <a:t>Problems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3" name="Title 1"/>
          <p:cNvSpPr>
            <a:spLocks noGrp="1"/>
          </p:cNvSpPr>
          <p:nvPr>
            <p:ph type="title"/>
          </p:nvPr>
        </p:nvSpPr>
        <p:spPr/>
        <p:txBody>
          <a:bodyPr/>
          <a:lstStyle/>
          <a:p>
            <a:pPr eaLnBrk="1" hangingPunct="1"/>
            <a:r>
              <a:rPr lang="en-US" smtClean="0"/>
              <a:t>Resources</a:t>
            </a:r>
          </a:p>
        </p:txBody>
      </p:sp>
      <p:sp>
        <p:nvSpPr>
          <p:cNvPr id="54274" name="Content Placeholder 2"/>
          <p:cNvSpPr>
            <a:spLocks noGrp="1"/>
          </p:cNvSpPr>
          <p:nvPr>
            <p:ph idx="1"/>
          </p:nvPr>
        </p:nvSpPr>
        <p:spPr/>
        <p:txBody>
          <a:bodyPr/>
          <a:lstStyle/>
          <a:p>
            <a:pPr marL="0" indent="0" algn="ctr" eaLnBrk="1" hangingPunct="1">
              <a:buFontTx/>
              <a:buNone/>
            </a:pPr>
            <a:r>
              <a:rPr lang="en-US" u="sng">
                <a:solidFill>
                  <a:srgbClr val="99DDFF"/>
                </a:solidFill>
                <a:latin typeface="Times" pitchFamily="-123" charset="0"/>
                <a:hlinkClick r:id="rId2"/>
              </a:rPr>
              <a:t>http://davidwees.com/multimedia-resources</a:t>
            </a:r>
            <a:endParaRPr lang="en-US" u="sng">
              <a:solidFill>
                <a:srgbClr val="99DDFF"/>
              </a:solidFill>
              <a:latin typeface="Times" pitchFamily="-123" charset="0"/>
            </a:endParaRPr>
          </a:p>
          <a:p>
            <a:pPr marL="0" indent="0" algn="ctr" eaLnBrk="1" hangingPunct="1">
              <a:buFontTx/>
              <a:buNone/>
            </a:pPr>
            <a:endParaRPr lang="en-US"/>
          </a:p>
          <a:p>
            <a:pPr marL="0" indent="0" algn="ctr" eaLnBrk="1" hangingPunct="1">
              <a:buFontTx/>
              <a:buNone/>
            </a:pPr>
            <a:r>
              <a:rPr lang="en-US"/>
              <a:t>Visit the URL below to access this slideshow.</a:t>
            </a:r>
          </a:p>
          <a:p>
            <a:pPr marL="0" indent="0" eaLnBrk="1" hangingPunct="1">
              <a:buFontTx/>
              <a:buNone/>
            </a:pPr>
            <a:endParaRPr lang="en-US"/>
          </a:p>
          <a:p>
            <a:pPr marL="0" indent="0" algn="ctr" eaLnBrk="1" hangingPunct="1">
              <a:buFontTx/>
              <a:buNone/>
            </a:pPr>
            <a:r>
              <a:rPr lang="en-US">
                <a:solidFill>
                  <a:schemeClr val="bg1"/>
                </a:solidFill>
                <a:hlinkClick r:id="rId3"/>
              </a:rPr>
              <a:t>http://wees.it/ecoo</a:t>
            </a:r>
            <a:r>
              <a:rPr lang="en-US">
                <a:solidFill>
                  <a:schemeClr val="bg1"/>
                </a:solidFill>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Rectangle 1"/>
          <p:cNvSpPr>
            <a:spLocks noGrp="1" noChangeArrowheads="1"/>
          </p:cNvSpPr>
          <p:nvPr>
            <p:ph type="ctrTitle"/>
          </p:nvPr>
        </p:nvSpPr>
        <p:spPr>
          <a:xfrm>
            <a:off x="247650" y="6705600"/>
            <a:ext cx="9664700" cy="609600"/>
          </a:xfrm>
        </p:spPr>
        <p:txBody>
          <a:bodyPr lIns="0" tIns="0" rIns="0" bIns="0" anchor="t"/>
          <a:lstStyle/>
          <a:p>
            <a:pPr eaLnBrk="1" hangingPunct="1">
              <a:lnSpc>
                <a:spcPct val="95000"/>
              </a:lnSpc>
            </a:pPr>
            <a:r>
              <a:rPr lang="en-US" sz="3200" i="1">
                <a:solidFill>
                  <a:srgbClr val="3D85C6"/>
                </a:solidFill>
                <a:latin typeface="Times" pitchFamily="-123" charset="0"/>
              </a:rPr>
              <a:t>Why multimedia?</a:t>
            </a:r>
          </a:p>
        </p:txBody>
      </p:sp>
      <p:pic>
        <p:nvPicPr>
          <p:cNvPr id="17410" name="Picture 1026">
            <a:hlinkClick r:id="" action="ppaction://media"/>
          </p:cNvPr>
          <p:cNvPicPr/>
          <p:nvPr>
            <a:videoFile r:link=""/>
          </p:nvPr>
        </p:nvPicPr>
        <p:blipFill>
          <a:blip r:embed="rId3"/>
          <a:srcRect/>
          <a:stretch>
            <a:fillRect/>
          </a:stretch>
        </p:blipFill>
        <p:spPr bwMode="auto">
          <a:xfrm>
            <a:off x="0" y="952500"/>
            <a:ext cx="10160000" cy="571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4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7410"/>
                                        </p:tgtEl>
                                      </p:cBhvr>
                                    </p:cmd>
                                  </p:childTnLst>
                                </p:cTn>
                              </p:par>
                            </p:childTnLst>
                          </p:cTn>
                        </p:par>
                      </p:childTnLst>
                    </p:cTn>
                  </p:par>
                </p:childTnLst>
              </p:cTn>
              <p:nextCondLst>
                <p:cond evt="onClick" delay="0">
                  <p:tgtEl>
                    <p:spTgt spid="17410"/>
                  </p:tgtEl>
                </p:cond>
              </p:nextCondLst>
            </p:seq>
            <p:video>
              <p:cMediaNode vol="80000">
                <p:cTn id="7" fill="hold" display="0">
                  <p:stCondLst>
                    <p:cond delay="indefinite"/>
                  </p:stCondLst>
                </p:cTn>
                <p:tgtEl>
                  <p:spTgt spid="17410"/>
                </p:tgtEl>
              </p:cMediaNode>
            </p:video>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Rectangle 1"/>
          <p:cNvSpPr>
            <a:spLocks noGrp="1" noChangeArrowheads="1"/>
          </p:cNvSpPr>
          <p:nvPr>
            <p:ph type="ctrTitle"/>
          </p:nvPr>
        </p:nvSpPr>
        <p:spPr>
          <a:xfrm>
            <a:off x="247650" y="6705600"/>
            <a:ext cx="9664700" cy="609600"/>
          </a:xfrm>
        </p:spPr>
        <p:txBody>
          <a:bodyPr lIns="0" tIns="0" rIns="0" bIns="0" anchor="t"/>
          <a:lstStyle/>
          <a:p>
            <a:pPr eaLnBrk="1" hangingPunct="1">
              <a:lnSpc>
                <a:spcPct val="95000"/>
              </a:lnSpc>
            </a:pPr>
            <a:r>
              <a:rPr lang="en-US" sz="3200" i="1">
                <a:solidFill>
                  <a:srgbClr val="3D85C6"/>
                </a:solidFill>
                <a:latin typeface="Times" pitchFamily="-123" charset="0"/>
              </a:rPr>
              <a:t>Bloom's Taxonomy</a:t>
            </a:r>
          </a:p>
        </p:txBody>
      </p:sp>
      <p:pic>
        <p:nvPicPr>
          <p:cNvPr id="19458" name="Picture 4"/>
          <p:cNvPicPr>
            <a:picLocks noChangeAspect="1" noChangeArrowheads="1"/>
          </p:cNvPicPr>
          <p:nvPr/>
        </p:nvPicPr>
        <p:blipFill>
          <a:blip r:embed="rId3"/>
          <a:srcRect/>
          <a:stretch>
            <a:fillRect/>
          </a:stretch>
        </p:blipFill>
        <p:spPr bwMode="auto">
          <a:xfrm>
            <a:off x="1323975" y="711200"/>
            <a:ext cx="7539038" cy="5811838"/>
          </a:xfrm>
          <a:prstGeom prst="rect">
            <a:avLst/>
          </a:prstGeom>
          <a:noFill/>
          <a:ln w="9525">
            <a:noFill/>
            <a:miter lim="800000"/>
            <a:headEnd/>
            <a:tailEnd/>
          </a:ln>
        </p:spPr>
      </p:pic>
      <p:sp>
        <p:nvSpPr>
          <p:cNvPr id="19459" name="Text Box 5"/>
          <p:cNvSpPr txBox="1">
            <a:spLocks noChangeArrowheads="1"/>
          </p:cNvSpPr>
          <p:nvPr/>
        </p:nvSpPr>
        <p:spPr bwMode="auto">
          <a:xfrm>
            <a:off x="5429250" y="304800"/>
            <a:ext cx="3538538" cy="461963"/>
          </a:xfrm>
          <a:prstGeom prst="rect">
            <a:avLst/>
          </a:prstGeom>
          <a:noFill/>
          <a:ln w="9525">
            <a:noFill/>
            <a:miter lim="800000"/>
            <a:headEnd/>
            <a:tailEnd/>
          </a:ln>
        </p:spPr>
        <p:txBody>
          <a:bodyPr lIns="0" tIns="0" rIns="0" bIns="0">
            <a:prstTxWarp prst="textNoShape">
              <a:avLst/>
            </a:prstTxWarp>
            <a:spAutoFit/>
          </a:bodyPr>
          <a:lstStyle/>
          <a:p>
            <a:pPr>
              <a:lnSpc>
                <a:spcPct val="95000"/>
              </a:lnSpc>
            </a:pPr>
            <a:r>
              <a:rPr lang="en-US" sz="1900">
                <a:solidFill>
                  <a:srgbClr val="FFFFFF"/>
                </a:solidFill>
                <a:latin typeface="Times" pitchFamily="-123" charset="0"/>
              </a:rPr>
              <a:t>Image credit: </a:t>
            </a:r>
            <a:r>
              <a:rPr lang="en-US" sz="1900" u="sng">
                <a:solidFill>
                  <a:srgbClr val="99DDFF"/>
                </a:solidFill>
                <a:latin typeface="Times" pitchFamily="-123" charset="0"/>
                <a:hlinkClick r:id="rId4"/>
              </a:rPr>
              <a:t>Darren Kuropatwa</a:t>
            </a:r>
            <a:endParaRPr lang="en-US" sz="1900" u="sng">
              <a:solidFill>
                <a:srgbClr val="99DDFF"/>
              </a:solidFill>
              <a:latin typeface="Times" pitchFamily="-123"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5" name="Rectangle 1"/>
          <p:cNvSpPr>
            <a:spLocks noGrp="1" noChangeArrowheads="1"/>
          </p:cNvSpPr>
          <p:nvPr>
            <p:ph type="ctrTitle"/>
          </p:nvPr>
        </p:nvSpPr>
        <p:spPr>
          <a:xfrm>
            <a:off x="247650" y="6705600"/>
            <a:ext cx="9664700" cy="609600"/>
          </a:xfrm>
        </p:spPr>
        <p:txBody>
          <a:bodyPr lIns="0" tIns="0" rIns="0" bIns="0" anchor="t"/>
          <a:lstStyle/>
          <a:p>
            <a:pPr eaLnBrk="1" hangingPunct="1">
              <a:lnSpc>
                <a:spcPct val="95000"/>
              </a:lnSpc>
            </a:pPr>
            <a:r>
              <a:rPr lang="en-US" sz="3200" i="1">
                <a:solidFill>
                  <a:srgbClr val="3D85C6"/>
                </a:solidFill>
                <a:latin typeface="Times" pitchFamily="-123" charset="0"/>
              </a:rPr>
              <a:t>Engage your students</a:t>
            </a:r>
          </a:p>
        </p:txBody>
      </p:sp>
      <p:pic>
        <p:nvPicPr>
          <p:cNvPr id="21506" name="Picture 4"/>
          <p:cNvPicPr>
            <a:picLocks noChangeAspect="1" noChangeArrowheads="1"/>
          </p:cNvPicPr>
          <p:nvPr/>
        </p:nvPicPr>
        <p:blipFill>
          <a:blip r:embed="rId3"/>
          <a:srcRect/>
          <a:stretch>
            <a:fillRect/>
          </a:stretch>
        </p:blipFill>
        <p:spPr bwMode="auto">
          <a:xfrm>
            <a:off x="1117600" y="1036638"/>
            <a:ext cx="7839075" cy="5216525"/>
          </a:xfrm>
          <a:prstGeom prst="rect">
            <a:avLst/>
          </a:prstGeom>
          <a:noFill/>
          <a:ln w="9525">
            <a:noFill/>
            <a:miter lim="800000"/>
            <a:headEnd/>
            <a:tailEnd/>
          </a:ln>
        </p:spPr>
      </p:pic>
      <p:sp>
        <p:nvSpPr>
          <p:cNvPr id="21507" name="Text Box 5"/>
          <p:cNvSpPr txBox="1">
            <a:spLocks noChangeArrowheads="1"/>
          </p:cNvSpPr>
          <p:nvPr/>
        </p:nvSpPr>
        <p:spPr bwMode="auto">
          <a:xfrm>
            <a:off x="6094413" y="428625"/>
            <a:ext cx="2862262" cy="277813"/>
          </a:xfrm>
          <a:prstGeom prst="rect">
            <a:avLst/>
          </a:prstGeom>
          <a:noFill/>
          <a:ln w="9525">
            <a:noFill/>
            <a:miter lim="800000"/>
            <a:headEnd/>
            <a:tailEnd/>
          </a:ln>
        </p:spPr>
        <p:txBody>
          <a:bodyPr lIns="0" tIns="0" rIns="0" bIns="0">
            <a:prstTxWarp prst="textNoShape">
              <a:avLst/>
            </a:prstTxWarp>
            <a:spAutoFit/>
          </a:bodyPr>
          <a:lstStyle/>
          <a:p>
            <a:pPr>
              <a:lnSpc>
                <a:spcPct val="95000"/>
              </a:lnSpc>
            </a:pPr>
            <a:r>
              <a:rPr lang="en-US" sz="1900">
                <a:solidFill>
                  <a:srgbClr val="FFFFFF"/>
                </a:solidFill>
                <a:latin typeface="Times" pitchFamily="-123" charset="0"/>
              </a:rPr>
              <a:t>Image credit: </a:t>
            </a:r>
            <a:r>
              <a:rPr lang="en-US" sz="1900">
                <a:solidFill>
                  <a:srgbClr val="FFFFFF"/>
                </a:solidFill>
                <a:latin typeface="Times" pitchFamily="-123" charset="0"/>
                <a:hlinkClick r:id="rId4"/>
              </a:rPr>
              <a:t>Erik Hersman</a:t>
            </a:r>
            <a:endParaRPr lang="en-US" sz="1900" u="sng">
              <a:solidFill>
                <a:srgbClr val="99DDFF"/>
              </a:solidFill>
              <a:latin typeface="Times" pitchFamily="-123"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3" name="Rectangle 1"/>
          <p:cNvSpPr>
            <a:spLocks noGrp="1" noChangeArrowheads="1"/>
          </p:cNvSpPr>
          <p:nvPr>
            <p:ph type="ctrTitle"/>
          </p:nvPr>
        </p:nvSpPr>
        <p:spPr>
          <a:xfrm>
            <a:off x="247650" y="6705600"/>
            <a:ext cx="9664700" cy="609600"/>
          </a:xfrm>
        </p:spPr>
        <p:txBody>
          <a:bodyPr lIns="0" tIns="0" rIns="0" bIns="0" anchor="t"/>
          <a:lstStyle/>
          <a:p>
            <a:pPr eaLnBrk="1" hangingPunct="1">
              <a:lnSpc>
                <a:spcPct val="95000"/>
              </a:lnSpc>
            </a:pPr>
            <a:r>
              <a:rPr lang="en-US" sz="3200" i="1">
                <a:solidFill>
                  <a:srgbClr val="3D85C6"/>
                </a:solidFill>
                <a:latin typeface="Times" pitchFamily="-123" charset="0"/>
              </a:rPr>
              <a:t>Communicate what they know</a:t>
            </a:r>
          </a:p>
        </p:txBody>
      </p:sp>
      <p:pic>
        <p:nvPicPr>
          <p:cNvPr id="23554" name="Picture 4"/>
          <p:cNvPicPr>
            <a:picLocks noChangeAspect="1" noChangeArrowheads="1"/>
          </p:cNvPicPr>
          <p:nvPr/>
        </p:nvPicPr>
        <p:blipFill>
          <a:blip r:embed="rId3"/>
          <a:srcRect/>
          <a:stretch>
            <a:fillRect/>
          </a:stretch>
        </p:blipFill>
        <p:spPr bwMode="auto">
          <a:xfrm>
            <a:off x="812800" y="711200"/>
            <a:ext cx="8453438" cy="5851525"/>
          </a:xfrm>
          <a:prstGeom prst="rect">
            <a:avLst/>
          </a:prstGeom>
          <a:noFill/>
          <a:ln w="9525">
            <a:noFill/>
            <a:miter lim="800000"/>
            <a:headEnd/>
            <a:tailEnd/>
          </a:ln>
        </p:spPr>
      </p:pic>
      <p:sp>
        <p:nvSpPr>
          <p:cNvPr id="23555" name="Text Box 5"/>
          <p:cNvSpPr txBox="1">
            <a:spLocks noChangeArrowheads="1"/>
          </p:cNvSpPr>
          <p:nvPr/>
        </p:nvSpPr>
        <p:spPr bwMode="auto">
          <a:xfrm>
            <a:off x="4775200" y="457200"/>
            <a:ext cx="4654550" cy="277813"/>
          </a:xfrm>
          <a:prstGeom prst="rect">
            <a:avLst/>
          </a:prstGeom>
          <a:noFill/>
          <a:ln w="9525">
            <a:noFill/>
            <a:miter lim="800000"/>
            <a:headEnd/>
            <a:tailEnd/>
          </a:ln>
        </p:spPr>
        <p:txBody>
          <a:bodyPr lIns="0" tIns="0" rIns="0" bIns="0">
            <a:prstTxWarp prst="textNoShape">
              <a:avLst/>
            </a:prstTxWarp>
            <a:spAutoFit/>
          </a:bodyPr>
          <a:lstStyle/>
          <a:p>
            <a:pPr>
              <a:lnSpc>
                <a:spcPct val="95000"/>
              </a:lnSpc>
            </a:pPr>
            <a:r>
              <a:rPr lang="en-US" sz="1900">
                <a:solidFill>
                  <a:srgbClr val="FFFFFF"/>
                </a:solidFill>
                <a:latin typeface="Times" pitchFamily="-123" charset="0"/>
              </a:rPr>
              <a:t>Image credit: </a:t>
            </a:r>
            <a:r>
              <a:rPr lang="en-US" sz="1900" u="sng">
                <a:solidFill>
                  <a:srgbClr val="99DDFF"/>
                </a:solidFill>
                <a:latin typeface="Times" pitchFamily="-123" charset="0"/>
                <a:hlinkClick r:id="rId4"/>
              </a:rPr>
              <a:t>Art Gallery of New South Wales</a:t>
            </a:r>
            <a:endParaRPr lang="en-US" sz="1900" u="sng">
              <a:solidFill>
                <a:srgbClr val="99DDFF"/>
              </a:solidFill>
              <a:latin typeface="Times" pitchFamily="-123"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601" name="Picture 1"/>
          <p:cNvPicPr>
            <a:picLocks noChangeAspect="1"/>
          </p:cNvPicPr>
          <p:nvPr/>
        </p:nvPicPr>
        <p:blipFill>
          <a:blip r:embed="rId3"/>
          <a:srcRect/>
          <a:stretch>
            <a:fillRect/>
          </a:stretch>
        </p:blipFill>
        <p:spPr bwMode="auto">
          <a:xfrm>
            <a:off x="1770063" y="1023938"/>
            <a:ext cx="6619875" cy="557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9" name="Title 1"/>
          <p:cNvSpPr>
            <a:spLocks noGrp="1"/>
          </p:cNvSpPr>
          <p:nvPr>
            <p:ph type="title"/>
          </p:nvPr>
        </p:nvSpPr>
        <p:spPr>
          <a:xfrm>
            <a:off x="736600" y="3200400"/>
            <a:ext cx="8636000" cy="1271588"/>
          </a:xfrm>
        </p:spPr>
        <p:txBody>
          <a:bodyPr/>
          <a:lstStyle/>
          <a:p>
            <a:pPr eaLnBrk="1" hangingPunct="1"/>
            <a:r>
              <a:rPr lang="en-US" smtClean="0">
                <a:solidFill>
                  <a:schemeClr val="bg1"/>
                </a:solidFill>
              </a:rPr>
              <a:t>What are some uses of video production in the classroom?</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3" name="Text Box 5"/>
          <p:cNvSpPr txBox="1">
            <a:spLocks noChangeArrowheads="1"/>
          </p:cNvSpPr>
          <p:nvPr/>
        </p:nvSpPr>
        <p:spPr bwMode="auto">
          <a:xfrm>
            <a:off x="3905250" y="6705600"/>
            <a:ext cx="3976688" cy="642938"/>
          </a:xfrm>
          <a:prstGeom prst="rect">
            <a:avLst/>
          </a:prstGeom>
          <a:noFill/>
          <a:ln w="9525">
            <a:noFill/>
            <a:miter lim="800000"/>
            <a:headEnd/>
            <a:tailEnd/>
          </a:ln>
        </p:spPr>
        <p:txBody>
          <a:bodyPr lIns="0" tIns="0" rIns="0" bIns="0">
            <a:prstTxWarp prst="textNoShape">
              <a:avLst/>
            </a:prstTxWarp>
            <a:spAutoFit/>
          </a:bodyPr>
          <a:lstStyle/>
          <a:p>
            <a:pPr>
              <a:lnSpc>
                <a:spcPct val="95000"/>
              </a:lnSpc>
            </a:pPr>
            <a:r>
              <a:rPr lang="en-US" sz="3200" i="1">
                <a:solidFill>
                  <a:srgbClr val="3D85C6"/>
                </a:solidFill>
                <a:latin typeface="Times" pitchFamily="-123" charset="0"/>
              </a:rPr>
              <a:t> Collect data</a:t>
            </a:r>
          </a:p>
        </p:txBody>
      </p:sp>
      <p:pic>
        <p:nvPicPr>
          <p:cNvPr id="28674" name="Picture 1026">
            <a:hlinkClick r:id="" action="ppaction://media"/>
          </p:cNvPr>
          <p:cNvPicPr/>
          <p:nvPr>
            <a:videoFile r:link=""/>
          </p:nvPr>
        </p:nvPicPr>
        <p:blipFill>
          <a:blip r:embed="rId3"/>
          <a:srcRect/>
          <a:stretch>
            <a:fillRect/>
          </a:stretch>
        </p:blipFill>
        <p:spPr bwMode="auto">
          <a:xfrm>
            <a:off x="0" y="952500"/>
            <a:ext cx="10160000" cy="571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67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8674"/>
                                        </p:tgtEl>
                                      </p:cBhvr>
                                    </p:cmd>
                                  </p:childTnLst>
                                </p:cTn>
                              </p:par>
                            </p:childTnLst>
                          </p:cTn>
                        </p:par>
                      </p:childTnLst>
                    </p:cTn>
                  </p:par>
                </p:childTnLst>
              </p:cTn>
              <p:nextCondLst>
                <p:cond evt="onClick" delay="0">
                  <p:tgtEl>
                    <p:spTgt spid="28674"/>
                  </p:tgtEl>
                </p:cond>
              </p:nextCondLst>
            </p:seq>
            <p:video>
              <p:cMediaNode vol="80000">
                <p:cTn id="7" repeatCount="indefinite" fill="hold" display="0">
                  <p:stCondLst>
                    <p:cond delay="indefinite"/>
                  </p:stCondLst>
                </p:cTn>
                <p:tgtEl>
                  <p:spTgt spid="28674"/>
                </p:tgtEl>
              </p:cMediaNode>
            </p:video>
          </p:childTnLst>
        </p:cTn>
      </p:par>
    </p:tnLst>
  </p:timing>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6358</TotalTime>
  <Words>1386</Words>
  <Application>Microsoft Office PowerPoint</Application>
  <PresentationFormat>Custom</PresentationFormat>
  <Paragraphs>167</Paragraphs>
  <Slides>25</Slides>
  <Notes>15</Notes>
  <HiddenSlides>0</HiddenSlides>
  <MMClips>6</MMClips>
  <ScaleCrop>false</ScaleCrop>
  <HeadingPairs>
    <vt:vector size="6" baseType="variant">
      <vt:variant>
        <vt:lpstr>Fonts Used</vt:lpstr>
      </vt:variant>
      <vt:variant>
        <vt:i4>4</vt:i4>
      </vt:variant>
      <vt:variant>
        <vt:lpstr>Design Template</vt:lpstr>
      </vt:variant>
      <vt:variant>
        <vt:i4>1</vt:i4>
      </vt:variant>
      <vt:variant>
        <vt:lpstr>Slide Titles</vt:lpstr>
      </vt:variant>
      <vt:variant>
        <vt:i4>25</vt:i4>
      </vt:variant>
    </vt:vector>
  </HeadingPairs>
  <TitlesOfParts>
    <vt:vector size="30" baseType="lpstr">
      <vt:lpstr>Times New Roman</vt:lpstr>
      <vt:lpstr>ＭＳ Ｐゴシック</vt:lpstr>
      <vt:lpstr>Arial</vt:lpstr>
      <vt:lpstr>Times</vt:lpstr>
      <vt:lpstr>Default Design</vt:lpstr>
      <vt:lpstr>Video Production with students in the Classroom</vt:lpstr>
      <vt:lpstr>Why use video?</vt:lpstr>
      <vt:lpstr>Why multimedia?</vt:lpstr>
      <vt:lpstr>Bloom's Taxonomy</vt:lpstr>
      <vt:lpstr>Engage your students</vt:lpstr>
      <vt:lpstr>Communicate what they know</vt:lpstr>
      <vt:lpstr>PowerPoint Presentation</vt:lpstr>
      <vt:lpstr>What are some uses of video production in the classroom?</vt:lpstr>
      <vt:lpstr>PowerPoint Presentation</vt:lpstr>
      <vt:lpstr>PowerPoint Presentation</vt:lpstr>
      <vt:lpstr>PowerPoint Presentation</vt:lpstr>
      <vt:lpstr>Reinvent word problems</vt:lpstr>
      <vt:lpstr>Inspire students to formulate problems</vt:lpstr>
      <vt:lpstr>Use creation of media as part of learning</vt:lpstr>
      <vt:lpstr>More examples</vt:lpstr>
      <vt:lpstr>PowerPoint Presentation</vt:lpstr>
      <vt:lpstr>PowerPoint Presentation</vt:lpstr>
      <vt:lpstr>Guidelines</vt:lpstr>
      <vt:lpstr>The tools I use</vt:lpstr>
      <vt:lpstr>Audio Recording &amp; Editing Tools</vt:lpstr>
      <vt:lpstr>Video Recording &amp; Editing Tools</vt:lpstr>
      <vt:lpstr>Video Convertors</vt:lpstr>
      <vt:lpstr>Image Editing Tools</vt:lpstr>
      <vt:lpstr>Problems</vt:lpstr>
      <vt:lpstr>Resources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Google</dc:creator>
  <cp:lastModifiedBy>Kim Gill</cp:lastModifiedBy>
  <cp:revision>84</cp:revision>
  <dcterms:created xsi:type="dcterms:W3CDTF">2004-05-06T09:28:21Z</dcterms:created>
  <dcterms:modified xsi:type="dcterms:W3CDTF">2010-11-15T05:02:17Z</dcterms:modified>
</cp:coreProperties>
</file>